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4"/>
  </p:notesMasterIdLst>
  <p:handoutMasterIdLst>
    <p:handoutMasterId r:id="rId15"/>
  </p:handoutMasterIdLst>
  <p:sldIdLst>
    <p:sldId id="609" r:id="rId2"/>
    <p:sldId id="678" r:id="rId3"/>
    <p:sldId id="679" r:id="rId4"/>
    <p:sldId id="680" r:id="rId5"/>
    <p:sldId id="681" r:id="rId6"/>
    <p:sldId id="682" r:id="rId7"/>
    <p:sldId id="683" r:id="rId8"/>
    <p:sldId id="684" r:id="rId9"/>
    <p:sldId id="685" r:id="rId10"/>
    <p:sldId id="686" r:id="rId11"/>
    <p:sldId id="687" r:id="rId12"/>
    <p:sldId id="688" r:id="rId13"/>
  </p:sldIdLst>
  <p:sldSz cx="12192000" cy="6858000"/>
  <p:notesSz cx="6797675" cy="9926638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178" userDrawn="1">
          <p15:clr>
            <a:srgbClr val="A4A3A4"/>
          </p15:clr>
        </p15:guide>
        <p15:guide id="4" orient="horz" pos="7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Носкович Сергей Анатольевич" initials="НСА" lastIdx="3" clrIdx="6">
    <p:extLst>
      <p:ext uri="{19B8F6BF-5375-455C-9EA6-DF929625EA0E}">
        <p15:presenceInfo xmlns:p15="http://schemas.microsoft.com/office/powerpoint/2012/main" userId="S-1-5-21-860867925-3999609481-261560601-21414" providerId="AD"/>
      </p:ext>
    </p:extLst>
  </p:cmAuthor>
  <p:cmAuthor id="1" name="p k" initials="pk" lastIdx="5" clrIdx="0"/>
  <p:cmAuthor id="8" name="Толкунова Елена " initials="ТЕА" lastIdx="22" clrIdx="7">
    <p:extLst>
      <p:ext uri="{19B8F6BF-5375-455C-9EA6-DF929625EA0E}">
        <p15:presenceInfo xmlns:p15="http://schemas.microsoft.com/office/powerpoint/2012/main" userId="Толкунова Елена " providerId="None"/>
      </p:ext>
    </p:extLst>
  </p:cmAuthor>
  <p:cmAuthor id="2" name="Мамаева Александра Матвеевна" initials="МАМ" lastIdx="84" clrIdx="1"/>
  <p:cmAuthor id="9" name="Воловикис Владимир Леонтьевич" initials="ВВЛ" lastIdx="22" clrIdx="8">
    <p:extLst>
      <p:ext uri="{19B8F6BF-5375-455C-9EA6-DF929625EA0E}">
        <p15:presenceInfo xmlns:p15="http://schemas.microsoft.com/office/powerpoint/2012/main" userId="S-1-5-21-860867925-3999609481-261560601-95585" providerId="AD"/>
      </p:ext>
    </p:extLst>
  </p:cmAuthor>
  <p:cmAuthor id="3" name="пользователь Microsoft Office" initials="Office" lastIdx="1" clrIdx="2"/>
  <p:cmAuthor id="10" name="Корсаков Евгений Вячеславович" initials="КЕВ" lastIdx="7" clrIdx="9">
    <p:extLst>
      <p:ext uri="{19B8F6BF-5375-455C-9EA6-DF929625EA0E}">
        <p15:presenceInfo xmlns:p15="http://schemas.microsoft.com/office/powerpoint/2012/main" userId="S-1-5-21-1208179332-1412894283-1076044072-21308" providerId="AD"/>
      </p:ext>
    </p:extLst>
  </p:cmAuthor>
  <p:cmAuthor id="4" name="пользователь Microsoft Office" initials="Office [2]" lastIdx="1" clrIdx="3"/>
  <p:cmAuthor id="5" name="пользователь Microsoft Office" initials="Office [3]" lastIdx="1" clrIdx="4"/>
  <p:cmAuthor id="6" name="Ekaterina" initials="E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C"/>
    <a:srgbClr val="03A2DA"/>
    <a:srgbClr val="0C5B9D"/>
    <a:srgbClr val="D9E7F0"/>
    <a:srgbClr val="DCE6F2"/>
    <a:srgbClr val="A5A5A5"/>
    <a:srgbClr val="E6E6E6"/>
    <a:srgbClr val="F2F2F2"/>
    <a:srgbClr val="EDF2F9"/>
    <a:srgbClr val="E9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43" autoAdjust="0"/>
    <p:restoredTop sz="96395" autoAdjust="0"/>
  </p:normalViewPr>
  <p:slideViewPr>
    <p:cSldViewPr snapToGrid="0">
      <p:cViewPr varScale="1">
        <p:scale>
          <a:sx n="112" d="100"/>
          <a:sy n="112" d="100"/>
        </p:scale>
        <p:origin x="138" y="174"/>
      </p:cViewPr>
      <p:guideLst>
        <p:guide pos="5178"/>
        <p:guide orient="horz" pos="7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996" y="90"/>
      </p:cViewPr>
      <p:guideLst/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t>07.03.2025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07.03.2025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52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8">
            <a:extLst>
              <a:ext uri="{FF2B5EF4-FFF2-40B4-BE49-F238E27FC236}">
                <a16:creationId xmlns:a16="http://schemas.microsoft.com/office/drawing/2014/main" id="{61569E61-9793-9949-BB60-58FF684FF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78731" y="4005064"/>
            <a:ext cx="5354963" cy="1196360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800" b="1" baseline="0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ED8F9A9-912E-B94D-A01A-D51291076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8883" y="957069"/>
            <a:ext cx="5354963" cy="997196"/>
          </a:xfrm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 СТАНДАРТНОЙ ПРЕЗЕНТАЦИИ</a:t>
            </a:r>
            <a:br>
              <a:rPr lang="ru-RU" dirty="0"/>
            </a:b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CF8D5E-486E-A342-8AD0-94191DE6A3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9784" y="882332"/>
            <a:ext cx="1549400" cy="469900"/>
          </a:xfrm>
          <a:prstGeom prst="rect">
            <a:avLst/>
          </a:prstGeom>
        </p:spPr>
      </p:pic>
      <p:sp>
        <p:nvSpPr>
          <p:cNvPr id="13" name="Текст 8">
            <a:extLst>
              <a:ext uri="{FF2B5EF4-FFF2-40B4-BE49-F238E27FC236}">
                <a16:creationId xmlns:a16="http://schemas.microsoft.com/office/drawing/2014/main" id="{CD25E80B-C106-5C47-B5D6-47EA97A390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8731" y="5669272"/>
            <a:ext cx="5354963" cy="352016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400" b="1" baseline="0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  </a:t>
            </a:r>
            <a:r>
              <a:rPr lang="en-US" dirty="0"/>
              <a:t>I  </a:t>
            </a:r>
            <a:r>
              <a:rPr lang="ru-RU" dirty="0"/>
              <a:t>РЕГИОН</a:t>
            </a:r>
          </a:p>
        </p:txBody>
      </p:sp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8" y="1616076"/>
            <a:ext cx="521548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3" y="1616076"/>
            <a:ext cx="5203190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980728"/>
            <a:ext cx="5203190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4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0" y="4561841"/>
            <a:ext cx="5222558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4" y="4561840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 userDrawn="1">
          <p15:clr>
            <a:srgbClr val="FBAE40"/>
          </p15:clr>
        </p15:guide>
        <p15:guide id="2" pos="2464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8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29" userDrawn="1">
          <p15:clr>
            <a:srgbClr val="FBAE40"/>
          </p15:clr>
        </p15:guide>
        <p15:guide id="4" pos="4890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5223" userDrawn="1">
          <p15:clr>
            <a:srgbClr val="FBAE40"/>
          </p15:clr>
        </p15:guide>
        <p15:guide id="4" pos="488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pos="3659" userDrawn="1">
          <p15:clr>
            <a:srgbClr val="FBAE40"/>
          </p15:clr>
        </p15:guide>
        <p15:guide id="3" pos="2195" userDrawn="1">
          <p15:clr>
            <a:srgbClr val="FBAE40"/>
          </p15:clr>
        </p15:guide>
        <p15:guide id="4" pos="1856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6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0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8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3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5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1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678" userDrawn="1">
          <p15:clr>
            <a:srgbClr val="FBAE40"/>
          </p15:clr>
        </p15:guide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6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0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4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099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0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5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8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4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62" userDrawn="1">
          <p15:clr>
            <a:srgbClr val="FBAE40"/>
          </p15:clr>
        </p15:guide>
        <p15:guide id="2" pos="2195" userDrawn="1">
          <p15:clr>
            <a:srgbClr val="FBAE40"/>
          </p15:clr>
        </p15:guide>
        <p15:guide id="3" pos="3659" userDrawn="1">
          <p15:clr>
            <a:srgbClr val="FBAE40"/>
          </p15:clr>
        </p15:guide>
        <p15:guide id="4" pos="4021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7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5" y="4562475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5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5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5" y="3921124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8" y="981075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6" y="981075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8" y="984847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8" y="3933824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3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8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4" y="981075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57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558711-DAF3-43D0-EDB2-23838106353C}"/>
              </a:ext>
            </a:extLst>
          </p:cNvPr>
          <p:cNvSpPr/>
          <p:nvPr userDrawn="1"/>
        </p:nvSpPr>
        <p:spPr>
          <a:xfrm>
            <a:off x="3196958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7C0AE780-D736-D3A4-9116-9A55A80DE7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0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4957F3-3ECF-EBC7-1845-0092D8D98C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6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314E89-1B07-F4FC-3FD5-4F3A5F2A025E}"/>
              </a:ext>
            </a:extLst>
          </p:cNvPr>
          <p:cNvSpPr/>
          <p:nvPr userDrawn="1"/>
        </p:nvSpPr>
        <p:spPr>
          <a:xfrm flipV="1">
            <a:off x="3196958" y="2302134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6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4" y="98118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156685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215253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4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4" y="2738211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4" y="332388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698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3909565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449524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4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3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4"/>
                </a:solidFill>
              </a:rPr>
              <a:t>Макет настроен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9" userDrawn="1">
          <p15:clr>
            <a:srgbClr val="FBAE40"/>
          </p15:clr>
        </p15:guide>
        <p15:guide id="2" pos="400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1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2115819" y="379859"/>
            <a:ext cx="94869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613117" y="323850"/>
            <a:ext cx="1138551" cy="321285"/>
            <a:chOff x="0" y="687388"/>
            <a:chExt cx="1440179" cy="406401"/>
          </a:xfrm>
          <a:solidFill>
            <a:schemeClr val="accent1"/>
          </a:solidFill>
        </p:grpSpPr>
        <p:grpSp>
          <p:nvGrpSpPr>
            <p:cNvPr id="28" name="Группа 27"/>
            <p:cNvGrpSpPr/>
            <p:nvPr userDrawn="1"/>
          </p:nvGrpSpPr>
          <p:grpSpPr>
            <a:xfrm>
              <a:off x="493068" y="808707"/>
              <a:ext cx="947111" cy="176599"/>
              <a:chOff x="614984" y="259248"/>
              <a:chExt cx="1041895" cy="194272"/>
            </a:xfrm>
            <a:grpFill/>
          </p:grpSpPr>
          <p:sp>
            <p:nvSpPr>
              <p:cNvPr id="54" name="Freeform 5"/>
              <p:cNvSpPr>
                <a:spLocks noEditPoints="1"/>
              </p:cNvSpPr>
              <p:nvPr/>
            </p:nvSpPr>
            <p:spPr bwMode="auto">
              <a:xfrm>
                <a:off x="614984" y="260485"/>
                <a:ext cx="122501" cy="190559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5" name="Freeform 6"/>
              <p:cNvSpPr>
                <a:spLocks noEditPoints="1"/>
              </p:cNvSpPr>
              <p:nvPr/>
            </p:nvSpPr>
            <p:spPr bwMode="auto">
              <a:xfrm>
                <a:off x="765947" y="259248"/>
                <a:ext cx="122501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6" name="Freeform 7"/>
              <p:cNvSpPr>
                <a:spLocks/>
              </p:cNvSpPr>
              <p:nvPr/>
            </p:nvSpPr>
            <p:spPr bwMode="auto">
              <a:xfrm>
                <a:off x="926809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7" name="Freeform 8"/>
              <p:cNvSpPr>
                <a:spLocks/>
              </p:cNvSpPr>
              <p:nvPr/>
            </p:nvSpPr>
            <p:spPr bwMode="auto">
              <a:xfrm>
                <a:off x="1081483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1239868" y="260485"/>
                <a:ext cx="111366" cy="190559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9" name="Freeform 10"/>
              <p:cNvSpPr>
                <a:spLocks/>
              </p:cNvSpPr>
              <p:nvPr/>
            </p:nvSpPr>
            <p:spPr bwMode="auto">
              <a:xfrm>
                <a:off x="1373511" y="260485"/>
                <a:ext cx="121265" cy="190559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0" name="Freeform 11"/>
              <p:cNvSpPr>
                <a:spLocks/>
              </p:cNvSpPr>
              <p:nvPr/>
            </p:nvSpPr>
            <p:spPr bwMode="auto">
              <a:xfrm>
                <a:off x="1526953" y="260485"/>
                <a:ext cx="129926" cy="190559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9" name="Группа 28"/>
            <p:cNvGrpSpPr/>
            <p:nvPr userDrawn="1"/>
          </p:nvGrpSpPr>
          <p:grpSpPr>
            <a:xfrm>
              <a:off x="0" y="687388"/>
              <a:ext cx="407367" cy="406401"/>
              <a:chOff x="0" y="167680"/>
              <a:chExt cx="520945" cy="519708"/>
            </a:xfrm>
            <a:grpFill/>
          </p:grpSpPr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  <p:sp>
        <p:nvSpPr>
          <p:cNvPr id="35" name="Прямоугольник 34"/>
          <p:cNvSpPr/>
          <p:nvPr userDrawn="1"/>
        </p:nvSpPr>
        <p:spPr>
          <a:xfrm>
            <a:off x="11081195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690" r:id="rId2"/>
    <p:sldLayoutId id="2147483804" r:id="rId3"/>
    <p:sldLayoutId id="2147483793" r:id="rId4"/>
    <p:sldLayoutId id="2147483691" r:id="rId5"/>
    <p:sldLayoutId id="2147483760" r:id="rId6"/>
    <p:sldLayoutId id="2147483779" r:id="rId7"/>
    <p:sldLayoutId id="2147483748" r:id="rId8"/>
    <p:sldLayoutId id="2147483772" r:id="rId9"/>
    <p:sldLayoutId id="2147483778" r:id="rId10"/>
    <p:sldLayoutId id="2147483762" r:id="rId11"/>
    <p:sldLayoutId id="2147483763" r:id="rId12"/>
    <p:sldLayoutId id="2147483765" r:id="rId13"/>
    <p:sldLayoutId id="2147483768" r:id="rId14"/>
    <p:sldLayoutId id="2147483769" r:id="rId15"/>
    <p:sldLayoutId id="2147483746" r:id="rId16"/>
    <p:sldLayoutId id="2147483764" r:id="rId17"/>
    <p:sldLayoutId id="2147483771" r:id="rId18"/>
    <p:sldLayoutId id="2147483774" r:id="rId19"/>
    <p:sldLayoutId id="2147483775" r:id="rId20"/>
    <p:sldLayoutId id="2147483770" r:id="rId21"/>
    <p:sldLayoutId id="2147483695" r:id="rId22"/>
    <p:sldLayoutId id="2147483697" r:id="rId23"/>
    <p:sldLayoutId id="2147483759" r:id="rId24"/>
    <p:sldLayoutId id="2147483698" r:id="rId25"/>
    <p:sldLayoutId id="2147483767" r:id="rId26"/>
    <p:sldLayoutId id="2147483803" r:id="rId27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8" indent="-169863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78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384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9" pos="73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&#1087;&#1086;&#1088;&#1090;&#1072;&#1083;-&#1090;&#1087;.&#1088;&#1092;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86;&#1088;&#1090;&#1072;&#1083;-&#1090;&#1087;.&#1088;&#1092;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359BF2A-FA8C-1A40-A5F1-344DE7DC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883" y="957069"/>
            <a:ext cx="6861655" cy="332399"/>
          </a:xfrm>
        </p:spPr>
        <p:txBody>
          <a:bodyPr/>
          <a:lstStyle/>
          <a:p>
            <a:r>
              <a:rPr lang="ru-RU" dirty="0"/>
              <a:t>ПАМЯТКА ДЛЯ ПОТРЕБИТЕЛЯ ЭЛЕКТРОЭНЕРГИИ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D37B83-4210-C54F-9707-36B376A99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8883" y="5840188"/>
            <a:ext cx="1115308" cy="352016"/>
          </a:xfrm>
        </p:spPr>
        <p:txBody>
          <a:bodyPr anchor="ctr"/>
          <a:lstStyle/>
          <a:p>
            <a:r>
              <a:rPr lang="ru-RU" dirty="0"/>
              <a:t>202</a:t>
            </a:r>
            <a:r>
              <a:rPr lang="en-US" dirty="0"/>
              <a:t>5</a:t>
            </a:r>
            <a:endParaRPr lang="ru-RU" strike="sngStrike" dirty="0">
              <a:solidFill>
                <a:srgbClr val="FF0000"/>
              </a:solidFill>
            </a:endParaRP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D48391B5-077D-008F-763D-DFCD365EB0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8883" y="5025612"/>
            <a:ext cx="6235138" cy="276999"/>
          </a:xfrm>
        </p:spPr>
        <p:txBody>
          <a:bodyPr wrap="square">
            <a:spAutoFit/>
          </a:bodyPr>
          <a:lstStyle/>
          <a:p>
            <a:pPr lvl="0"/>
            <a:r>
              <a:rPr lang="ru-RU" b="0" dirty="0">
                <a:latin typeface="+mj-lt"/>
              </a:rPr>
              <a:t>Носит информационный и ознакомительный характер</a:t>
            </a:r>
            <a:endParaRPr lang="ru-RU" b="0" strike="sngStrik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20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D039-5030-1351-A706-C930383E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НЕВЕРНЫЕ ПОКАЗАНИЯ ПРИБОРА УЧЕТА ЭЛЕКТРОЭНЕРГИИ ИЛИ НАЧИСЛЕНИЯ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07148B-79E4-5147-E9A8-D9511CD250D8}"/>
              </a:ext>
            </a:extLst>
          </p:cNvPr>
          <p:cNvSpPr txBox="1"/>
          <p:nvPr/>
        </p:nvSpPr>
        <p:spPr>
          <a:xfrm>
            <a:off x="8987901" y="852560"/>
            <a:ext cx="2604023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</a:rPr>
              <a:t>Информация о способах подачи заявки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в сетевую организацию группы «Россети»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и необходимых документах размещена на листе с информацией по замене прибора учета.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AAD1E8B-012E-8993-63A1-FD5F70BDA15E}"/>
              </a:ext>
            </a:extLst>
          </p:cNvPr>
          <p:cNvSpPr txBox="1">
            <a:spLocks/>
          </p:cNvSpPr>
          <p:nvPr/>
        </p:nvSpPr>
        <p:spPr>
          <a:xfrm>
            <a:off x="9422932" y="401637"/>
            <a:ext cx="1055398" cy="19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ВАЖНО!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41B0C16-B022-A8FF-572F-E8BB0BE588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7901" y="324333"/>
            <a:ext cx="324000" cy="324000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58ABEC1-552A-25C2-D244-C2958028030F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039438" y="1623977"/>
            <a:ext cx="741275" cy="5356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97D5BA-B90C-8571-1CF8-429F177B8089}"/>
              </a:ext>
            </a:extLst>
          </p:cNvPr>
          <p:cNvSpPr txBox="1"/>
          <p:nvPr/>
        </p:nvSpPr>
        <p:spPr>
          <a:xfrm>
            <a:off x="600076" y="976313"/>
            <a:ext cx="3439362" cy="129532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/>
              <a:t>Значительная разница между показаниями расхода электроэнергии, отображаемыми на приборе учета или пульте, и данными в личном кабинете в энергосбытовой организации (при условии синхронизации с пультом).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F9980-0202-8812-2BB6-B59DBBC7C97E}"/>
              </a:ext>
            </a:extLst>
          </p:cNvPr>
          <p:cNvSpPr txBox="1"/>
          <p:nvPr/>
        </p:nvSpPr>
        <p:spPr>
          <a:xfrm>
            <a:off x="4780713" y="974695"/>
            <a:ext cx="3439362" cy="290658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Необходимо</a:t>
            </a:r>
            <a:r>
              <a:rPr lang="ru-RU" dirty="0"/>
              <a:t> обратиться в </a:t>
            </a:r>
            <a:r>
              <a:rPr lang="ru-RU" dirty="0" err="1"/>
              <a:t>энергосбытовую</a:t>
            </a:r>
            <a:r>
              <a:rPr lang="ru-RU" dirty="0"/>
              <a:t> организацию, с которой заключен договор электроснабжения, для проведения перерасчетов за потребленную</a:t>
            </a:r>
            <a:br>
              <a:rPr lang="ru-RU" dirty="0"/>
            </a:br>
            <a:r>
              <a:rPr lang="ru-RU" dirty="0"/>
              <a:t>электроэнергию.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F22DED-C013-FD53-D2C2-789449BB1108}"/>
              </a:ext>
            </a:extLst>
          </p:cNvPr>
          <p:cNvSpPr txBox="1"/>
          <p:nvPr/>
        </p:nvSpPr>
        <p:spPr>
          <a:xfrm>
            <a:off x="600076" y="2801394"/>
            <a:ext cx="3439362" cy="1079884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/>
              <a:t>Производится начисление платы</a:t>
            </a:r>
            <a:br>
              <a:rPr lang="ru-RU" dirty="0"/>
            </a:br>
            <a:r>
              <a:rPr lang="ru-RU" dirty="0"/>
              <a:t>за электроэнергию при отсутствии потребления электроэнергии со стороны потребителя и иные начисления за потребленную электроэнергию.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FCF213-88F5-B135-2E4E-CFF93CDDE992}"/>
              </a:ext>
            </a:extLst>
          </p:cNvPr>
          <p:cNvSpPr txBox="1"/>
          <p:nvPr/>
        </p:nvSpPr>
        <p:spPr>
          <a:xfrm>
            <a:off x="600076" y="4473300"/>
            <a:ext cx="3439362" cy="129532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/>
              <a:t>Значительно увеличился расход электроэнергии при аналогичном режиме потребления, неисправность прибора учета электроэнергии или пульта дистанционного управления.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92C563A-301B-7B59-7ADC-EA8D11E8CF7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039438" y="3341336"/>
            <a:ext cx="741275" cy="2415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50E23AB-CA27-C431-4DAE-CCDEA225CB0B}"/>
              </a:ext>
            </a:extLst>
          </p:cNvPr>
          <p:cNvSpPr txBox="1"/>
          <p:nvPr/>
        </p:nvSpPr>
        <p:spPr>
          <a:xfrm>
            <a:off x="4780713" y="4467187"/>
            <a:ext cx="3439362" cy="130144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Необходимо</a:t>
            </a:r>
            <a:r>
              <a:rPr lang="ru-RU" dirty="0"/>
              <a:t> обратиться в электросетевую </a:t>
            </a:r>
            <a:r>
              <a:rPr lang="ru-RU" dirty="0" smtClean="0"/>
              <a:t>организацию,</a:t>
            </a:r>
            <a:r>
              <a:rPr lang="en-US" dirty="0" smtClean="0"/>
              <a:t> </a:t>
            </a:r>
            <a:r>
              <a:rPr lang="ru-RU" dirty="0" smtClean="0"/>
              <a:t>либо в энергосбытовую организацию (в отношении</a:t>
            </a:r>
            <a:r>
              <a:rPr lang="ru-RU" dirty="0">
                <a:latin typeface="PF Din Text Cond Pro Light" panose="02000000000000000000" pitchFamily="2" charset="0"/>
              </a:rPr>
              <a:t> многоквартирных домов</a:t>
            </a:r>
            <a:r>
              <a:rPr lang="ru-RU" dirty="0" smtClean="0"/>
              <a:t>) для </a:t>
            </a:r>
            <a:r>
              <a:rPr lang="ru-RU" dirty="0"/>
              <a:t>проведения проверки прибора учета.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640C4F8-5168-F58B-FF4E-32268295D543}"/>
              </a:ext>
            </a:extLst>
          </p:cNvPr>
          <p:cNvCxnSpPr>
            <a:cxnSpLocks/>
            <a:stCxn id="11" idx="3"/>
            <a:endCxn id="21" idx="1"/>
          </p:cNvCxnSpPr>
          <p:nvPr/>
        </p:nvCxnSpPr>
        <p:spPr>
          <a:xfrm flipV="1">
            <a:off x="4039438" y="5117907"/>
            <a:ext cx="741275" cy="3057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5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D039-5030-1351-A706-C930383E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ЗАМЕНА ПУЛЬТА ДИСТАНЦИОННОГО УПРАВЛЕНИЯ ПРИБОРОМ УЧЕТА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07148B-79E4-5147-E9A8-D9511CD250D8}"/>
              </a:ext>
            </a:extLst>
          </p:cNvPr>
          <p:cNvSpPr txBox="1"/>
          <p:nvPr/>
        </p:nvSpPr>
        <p:spPr>
          <a:xfrm>
            <a:off x="8987901" y="852560"/>
            <a:ext cx="2604023" cy="14157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  <a:latin typeface="+mj-lt"/>
              </a:rPr>
              <a:t>КТО может получить/заменить пульт прибора учета: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Лицо, с которым заключен договор </a:t>
            </a:r>
            <a:r>
              <a:rPr lang="ru-RU" sz="1200" dirty="0" smtClean="0">
                <a:solidFill>
                  <a:schemeClr val="bg1"/>
                </a:solidFill>
              </a:rPr>
              <a:t>энергоснабжения</a:t>
            </a:r>
            <a:r>
              <a:rPr lang="ru-RU" sz="1200" dirty="0">
                <a:solidFill>
                  <a:schemeClr val="bg1"/>
                </a:solidFill>
              </a:rPr>
              <a:t>;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Законный представитель лица, с которым заключен договор </a:t>
            </a:r>
            <a:r>
              <a:rPr lang="ru-RU" sz="1200" dirty="0" smtClean="0">
                <a:solidFill>
                  <a:schemeClr val="bg1"/>
                </a:solidFill>
              </a:rPr>
              <a:t>энергоснабжения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AAD1E8B-012E-8993-63A1-FD5F70BDA15E}"/>
              </a:ext>
            </a:extLst>
          </p:cNvPr>
          <p:cNvSpPr txBox="1">
            <a:spLocks/>
          </p:cNvSpPr>
          <p:nvPr/>
        </p:nvSpPr>
        <p:spPr>
          <a:xfrm>
            <a:off x="9422932" y="401637"/>
            <a:ext cx="1055398" cy="19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ВАЖНО!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41B0C16-B022-A8FF-572F-E8BB0BE58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7901" y="324333"/>
            <a:ext cx="324000" cy="32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7D5BA-B90C-8571-1CF8-429F177B8089}"/>
              </a:ext>
            </a:extLst>
          </p:cNvPr>
          <p:cNvSpPr txBox="1"/>
          <p:nvPr/>
        </p:nvSpPr>
        <p:spPr>
          <a:xfrm>
            <a:off x="600076" y="2258393"/>
            <a:ext cx="3127098" cy="64899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/>
              <a:t>Выход из строя, в том числе механические повреждения пульта.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F9980-0202-8812-2BB6-B59DBBC7C97E}"/>
              </a:ext>
            </a:extLst>
          </p:cNvPr>
          <p:cNvSpPr txBox="1"/>
          <p:nvPr/>
        </p:nvSpPr>
        <p:spPr>
          <a:xfrm>
            <a:off x="4780713" y="974695"/>
            <a:ext cx="3439362" cy="4308436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Необходимо</a:t>
            </a:r>
            <a:r>
              <a:rPr lang="ru-RU" dirty="0"/>
              <a:t> обратиться в электросетевую организацию, к сетям которой присоединен </a:t>
            </a:r>
            <a:r>
              <a:rPr lang="ru-RU" dirty="0" smtClean="0"/>
              <a:t>потребитель, либо </a:t>
            </a:r>
            <a:r>
              <a:rPr lang="ru-RU" dirty="0"/>
              <a:t>в </a:t>
            </a:r>
            <a:r>
              <a:rPr lang="ru-RU" dirty="0" err="1"/>
              <a:t>энергосбытовую</a:t>
            </a:r>
            <a:r>
              <a:rPr lang="ru-RU" dirty="0"/>
              <a:t> организацию (в отношении многоквартирных домов).</a:t>
            </a:r>
          </a:p>
          <a:p>
            <a:pPr algn="l"/>
            <a:r>
              <a:rPr lang="ru-RU" dirty="0">
                <a:latin typeface="+mj-lt"/>
              </a:rPr>
              <a:t>Каналы для обращения в группу «Россети»: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lang="ru-RU" dirty="0"/>
              <a:t>Портал электросетевых услуг </a:t>
            </a:r>
            <a:r>
              <a:rPr lang="ru-RU" i="1" u="sng" dirty="0">
                <a:hlinkClick r:id="rId4"/>
              </a:rPr>
              <a:t>Портал-</a:t>
            </a:r>
            <a:r>
              <a:rPr lang="ru-RU" i="1" u="sng" dirty="0" err="1">
                <a:hlinkClick r:id="rId4"/>
              </a:rPr>
              <a:t>тп.рф</a:t>
            </a:r>
            <a:r>
              <a:rPr lang="ru-RU" i="1" u="sng" dirty="0"/>
              <a:t>;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lang="ru-RU" dirty="0"/>
              <a:t>Мобильное приложение</a:t>
            </a:r>
            <a:br>
              <a:rPr lang="ru-RU" dirty="0"/>
            </a:br>
            <a:r>
              <a:rPr lang="ru-RU" dirty="0"/>
              <a:t>«Россети – личный кабинет»;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lang="ru-RU" dirty="0" err="1"/>
              <a:t>Единый </a:t>
            </a:r>
            <a:r>
              <a:rPr lang="en-US" dirty="0" err="1"/>
              <a:t>call-</a:t>
            </a:r>
            <a:r>
              <a:rPr lang="ru-RU" dirty="0"/>
              <a:t>центр: 220 или</a:t>
            </a:r>
            <a:br>
              <a:rPr lang="ru-RU" dirty="0"/>
            </a:br>
            <a:r>
              <a:rPr lang="ru-RU" dirty="0"/>
              <a:t>8 (800) 220-0-220;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lang="ru-RU" dirty="0"/>
              <a:t>Клиентские офисы;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lang="ru-RU" dirty="0"/>
              <a:t>Заказное почтовое отправление.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F22DED-C013-FD53-D2C2-789449BB1108}"/>
              </a:ext>
            </a:extLst>
          </p:cNvPr>
          <p:cNvSpPr txBox="1"/>
          <p:nvPr/>
        </p:nvSpPr>
        <p:spPr>
          <a:xfrm>
            <a:off x="600076" y="3424221"/>
            <a:ext cx="3127098" cy="64899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/>
              <a:t>Потеря связи между пультом</a:t>
            </a:r>
            <a:br>
              <a:rPr lang="ru-RU" dirty="0"/>
            </a:br>
            <a:r>
              <a:rPr lang="ru-RU" dirty="0"/>
              <a:t>и прибором учета.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92C563A-301B-7B59-7ADC-EA8D11E8CF7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727174" y="3748720"/>
            <a:ext cx="1053539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06810573-F273-753B-BF36-DC879210AF9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727174" y="2582892"/>
            <a:ext cx="1053539" cy="1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3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D039-5030-1351-A706-C930383E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ОСНОВНЫХ НОРМАТИВНЫХ ПРАВОВЫХ АКТОВ РОССИЙСКОЙ ФЕДЕРАЦИИ В СФЕРЕ ПРЕДОСТАВЛЕНИЯ</a:t>
            </a:r>
            <a:br>
              <a:rPr lang="ru-RU" dirty="0"/>
            </a:br>
            <a:r>
              <a:rPr lang="ru-RU" dirty="0"/>
              <a:t>ЭЛЕКТРОСЕТЕВЫХ УСЛУГ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42E5B2-0BE7-328A-5725-B5F74BD26042}"/>
              </a:ext>
            </a:extLst>
          </p:cNvPr>
          <p:cNvSpPr txBox="1"/>
          <p:nvPr/>
        </p:nvSpPr>
        <p:spPr>
          <a:xfrm>
            <a:off x="599756" y="2419825"/>
            <a:ext cx="11002964" cy="1107208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08000" tIns="72000" rIns="108000" bIns="7200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ru-RU" sz="1200" dirty="0">
                <a:latin typeface="+mj-lt"/>
              </a:rPr>
              <a:t>Постановление Правительства Российской Федерации  от 27.12.2004 </a:t>
            </a:r>
            <a:r>
              <a:rPr lang="en-US" sz="1200" dirty="0" err="1">
                <a:latin typeface="+mj-lt"/>
              </a:rPr>
              <a:t>N 861</a:t>
            </a:r>
            <a:endParaRPr lang="ru-RU" sz="1200" dirty="0" err="1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ru-RU" sz="1200" dirty="0">
                <a:latin typeface="PF Din Text Cond Pro Light" panose="02000000000000000000" pitchFamily="2" charset="0"/>
              </a:rPr>
              <a:t>«Об утверждении Правил недискриминационного доступа к услугам по передаче электрической энергии и оказания этих услуг, Правил недискриминационного доступа</a:t>
            </a:r>
            <a:br>
              <a:rPr lang="ru-RU" sz="1200" dirty="0">
                <a:latin typeface="PF Din Text Cond Pro Light" panose="02000000000000000000" pitchFamily="2" charset="0"/>
              </a:rPr>
            </a:br>
            <a:r>
              <a:rPr lang="ru-RU" sz="1200" dirty="0">
                <a:latin typeface="PF Din Text Cond Pro Light" panose="02000000000000000000" pitchFamily="2" charset="0"/>
              </a:rPr>
              <a:t>к услугам по оперативно-диспетчерскому управлению в электроэнергетике и оказания этих услуг, Правил недискриминационного доступа к услугам коммерческого оператора оптового рынка</a:t>
            </a:r>
            <a:br>
              <a:rPr lang="ru-RU" sz="1200" dirty="0">
                <a:latin typeface="PF Din Text Cond Pro Light" panose="02000000000000000000" pitchFamily="2" charset="0"/>
              </a:rPr>
            </a:br>
            <a:r>
              <a:rPr lang="ru-RU" sz="1200" dirty="0">
                <a:latin typeface="PF Din Text Cond Pro Light" panose="02000000000000000000" pitchFamily="2" charset="0"/>
              </a:rPr>
              <a:t>и оказания этих услуг и Правил технологического присоединения энергопринимающих устройств потребителей электрической энергии, объектов по производству электрической энергии,</a:t>
            </a:r>
            <a:br>
              <a:rPr lang="ru-RU" sz="1200" dirty="0">
                <a:latin typeface="PF Din Text Cond Pro Light" panose="02000000000000000000" pitchFamily="2" charset="0"/>
              </a:rPr>
            </a:br>
            <a:r>
              <a:rPr lang="ru-RU" sz="1200" dirty="0">
                <a:latin typeface="PF Din Text Cond Pro Light" panose="02000000000000000000" pitchFamily="2" charset="0"/>
              </a:rPr>
              <a:t>а также объектов электросетевого хозяйства, принадлежащих сетевым организациям и иным лицам, к электрическим сетям».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245168-6848-210B-C69E-FE99FE8EA0BE}"/>
              </a:ext>
            </a:extLst>
          </p:cNvPr>
          <p:cNvSpPr txBox="1"/>
          <p:nvPr/>
        </p:nvSpPr>
        <p:spPr>
          <a:xfrm>
            <a:off x="599438" y="976313"/>
            <a:ext cx="11002964" cy="55321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08000" tIns="72000" rIns="108000" bIns="72000" rtlCol="0" anchor="t">
            <a:spAutoFit/>
          </a:bodyPr>
          <a:lstStyle>
            <a:defPPr>
              <a:defRPr lang="ru-RU"/>
            </a:defPPr>
            <a:lvl1pPr>
              <a:spcBef>
                <a:spcPts val="300"/>
              </a:spcBef>
              <a:defRPr sz="1200">
                <a:latin typeface="+mj-lt"/>
              </a:defRPr>
            </a:lvl1pPr>
          </a:lstStyle>
          <a:p>
            <a:r>
              <a:rPr lang="ru-RU" dirty="0"/>
              <a:t>Федеральный закон от 26.03.2003 N 35-ФЗ </a:t>
            </a:r>
          </a:p>
          <a:p>
            <a:r>
              <a:rPr lang="ru-RU" dirty="0">
                <a:latin typeface="+mn-lt"/>
              </a:rPr>
              <a:t>«Об электроэнергетике»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737490-9650-7D79-AEA2-1A71F98A443A}"/>
              </a:ext>
            </a:extLst>
          </p:cNvPr>
          <p:cNvSpPr txBox="1"/>
          <p:nvPr/>
        </p:nvSpPr>
        <p:spPr>
          <a:xfrm>
            <a:off x="599438" y="4417335"/>
            <a:ext cx="11002964" cy="514738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08000" tIns="72000" rIns="108000" bIns="72000" rtlCol="0" anchor="t">
            <a:spAutoFit/>
          </a:bodyPr>
          <a:lstStyle>
            <a:defPPr>
              <a:defRPr lang="ru-RU"/>
            </a:defPPr>
            <a:lvl1pPr>
              <a:spcBef>
                <a:spcPts val="300"/>
              </a:spcBef>
              <a:defRPr sz="1200">
                <a:latin typeface="+mj-lt"/>
              </a:defRPr>
            </a:lvl1pPr>
          </a:lstStyle>
          <a:p>
            <a:r>
              <a:rPr lang="ru-RU" dirty="0"/>
              <a:t>Постановление Правительства Российской Федерации от 06.05.2011 N 354 </a:t>
            </a:r>
            <a:br>
              <a:rPr lang="ru-RU" dirty="0"/>
            </a:br>
            <a:r>
              <a:rPr lang="ru-RU" dirty="0">
                <a:latin typeface="+mn-lt"/>
              </a:rPr>
              <a:t>«О предоставлении коммунальных услуг собственникам и пользователям помещений в многоквартирных домах и жилых домов»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5106EB-FBD1-D9E8-27C9-B16D40E438E2}"/>
              </a:ext>
            </a:extLst>
          </p:cNvPr>
          <p:cNvSpPr txBox="1"/>
          <p:nvPr/>
        </p:nvSpPr>
        <p:spPr>
          <a:xfrm>
            <a:off x="599438" y="5100619"/>
            <a:ext cx="11002964" cy="55321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08000" tIns="72000" rIns="108000" bIns="7200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ru-RU" sz="1200" dirty="0">
                <a:latin typeface="+mj-lt"/>
              </a:rPr>
              <a:t>Постановление Правительства Российской Федерации от 19.06.2020 </a:t>
            </a:r>
            <a:r>
              <a:rPr lang="en-US" sz="1200" dirty="0" err="1">
                <a:latin typeface="+mj-lt"/>
              </a:rPr>
              <a:t>N 890</a:t>
            </a:r>
            <a:endParaRPr lang="ru-RU" sz="1200" dirty="0" err="1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ru-RU" sz="1200" dirty="0"/>
              <a:t>«О порядке предоставления доступа к минимальному набору функций интеллектуальных систем учета электрической энергии (мощности)»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259960-BE3C-D0F3-6636-8AA0EE94E143}"/>
              </a:ext>
            </a:extLst>
          </p:cNvPr>
          <p:cNvSpPr txBox="1"/>
          <p:nvPr/>
        </p:nvSpPr>
        <p:spPr>
          <a:xfrm>
            <a:off x="599438" y="5822374"/>
            <a:ext cx="11002964" cy="55321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08000" tIns="72000" rIns="108000" bIns="7200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ru-RU" sz="1200" dirty="0">
                <a:latin typeface="+mj-lt"/>
              </a:rPr>
              <a:t>Постановление Правительства Российской Федерации от 29.12.2011 </a:t>
            </a:r>
            <a:r>
              <a:rPr lang="en-US" sz="1200" dirty="0" err="1">
                <a:latin typeface="+mj-lt"/>
              </a:rPr>
              <a:t>N 1178</a:t>
            </a:r>
            <a:endParaRPr lang="ru-RU" sz="1200" dirty="0" err="1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ru-RU" sz="1200" dirty="0"/>
              <a:t>«О ценообразовании в области регулируемых цен (тарифов) в электроэнергетике»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970901-497A-E5AE-9D1B-0E1360BF42FF}"/>
              </a:ext>
            </a:extLst>
          </p:cNvPr>
          <p:cNvSpPr txBox="1"/>
          <p:nvPr/>
        </p:nvSpPr>
        <p:spPr>
          <a:xfrm>
            <a:off x="599756" y="1698069"/>
            <a:ext cx="11002964" cy="55321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08000" tIns="72000" rIns="108000" bIns="7200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ru-RU" sz="1200" dirty="0" err="1">
                <a:latin typeface="+mj-lt"/>
              </a:rPr>
              <a:t>Федеральный закон от 27.12.2018 </a:t>
            </a:r>
            <a:r>
              <a:rPr lang="en-US" sz="1200" dirty="0" err="1">
                <a:latin typeface="+mj-lt"/>
              </a:rPr>
              <a:t>N 522-</a:t>
            </a:r>
            <a:r>
              <a:rPr lang="ru-RU" sz="1200" dirty="0" err="1">
                <a:latin typeface="+mj-lt"/>
              </a:rPr>
              <a:t>ФЗ</a:t>
            </a:r>
          </a:p>
          <a:p>
            <a:pPr>
              <a:spcBef>
                <a:spcPts val="300"/>
              </a:spcBef>
            </a:pPr>
            <a:r>
              <a:rPr lang="ru-RU" sz="1200" dirty="0"/>
              <a:t>«О внесении изменений в отдельные законодательные акты Российской Федерации в связи с развитием систем учета электрической энергии (мощности) в Российской Федерации».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37490-9650-7D79-AEA2-1A71F98A443A}"/>
              </a:ext>
            </a:extLst>
          </p:cNvPr>
          <p:cNvSpPr txBox="1"/>
          <p:nvPr/>
        </p:nvSpPr>
        <p:spPr>
          <a:xfrm>
            <a:off x="599438" y="3695579"/>
            <a:ext cx="11002964" cy="55321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08000" tIns="72000" rIns="108000" bIns="7200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ru-RU" sz="1200" dirty="0">
                <a:latin typeface="+mj-lt"/>
              </a:rPr>
              <a:t>Постановление Правительства Российской Федерации от 04.05.2012 </a:t>
            </a:r>
            <a:r>
              <a:rPr lang="en-US" sz="1200" dirty="0" err="1">
                <a:latin typeface="+mj-lt"/>
              </a:rPr>
              <a:t>N 442</a:t>
            </a:r>
            <a:endParaRPr lang="ru-RU" sz="1200" dirty="0" err="1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en-US" sz="1200" dirty="0" err="1"/>
              <a:t>«</a:t>
            </a:r>
            <a:r>
              <a:rPr lang="ru-RU" sz="1200" dirty="0"/>
              <a:t>О функционировании розничных рынков электрической энергии, полном и (или) частичном ограничении режима потребления электрической энергии»</a:t>
            </a:r>
          </a:p>
        </p:txBody>
      </p:sp>
    </p:spTree>
    <p:extLst>
      <p:ext uri="{BB962C8B-B14F-4D97-AF65-F5344CB8AC3E}">
        <p14:creationId xmlns:p14="http://schemas.microsoft.com/office/powerpoint/2010/main" val="38563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D039-5030-1351-A706-C930383E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ОРГАНИЗАЦИИ И ГДЕ УСТАНАВЛИВАЮТ ПРИБОРЫ УЧЕТА ЭЛЕКТРОЭНЕРГИИ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42E5B2-0BE7-328A-5725-B5F74BD26042}"/>
              </a:ext>
            </a:extLst>
          </p:cNvPr>
          <p:cNvSpPr txBox="1"/>
          <p:nvPr/>
        </p:nvSpPr>
        <p:spPr>
          <a:xfrm>
            <a:off x="600074" y="1268412"/>
            <a:ext cx="5040000" cy="180000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288000" tIns="0" rIns="216000" bIns="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+mj-lt"/>
              </a:rPr>
              <a:t>Электросетевая компания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PF Din Text Cond Pro Light" panose="02000000000000000000" pitchFamily="2" charset="0"/>
              </a:rPr>
              <a:t>Организация, владеющая на праве собственности или на ином установленном федеральными законами основании объектами электросетевого хозяйства, оказывающая услуги по передаче электроэнергии и осуществляющая технологическое присоединение к электрическим сетям.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19CC29-A7AD-71A1-3AD9-D8F9DE30CE89}"/>
              </a:ext>
            </a:extLst>
          </p:cNvPr>
          <p:cNvSpPr txBox="1"/>
          <p:nvPr/>
        </p:nvSpPr>
        <p:spPr>
          <a:xfrm>
            <a:off x="6563038" y="1268412"/>
            <a:ext cx="5040000" cy="180000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288000" tIns="0" rIns="216000" bIns="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+mj-lt"/>
              </a:rPr>
              <a:t>Энергосбытовая компания со статусом гарантирующего поставщика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PF Din Text Cond Pro Light" panose="02000000000000000000" pitchFamily="2" charset="0"/>
              </a:rPr>
              <a:t>Организация, осуществляющая деятельность по продаже электрической энергии. Не имеет </a:t>
            </a:r>
            <a:r>
              <a:rPr lang="ru-RU" sz="1400" dirty="0" smtClean="0">
                <a:latin typeface="PF Din Text Cond Pro Light" panose="02000000000000000000" pitchFamily="2" charset="0"/>
              </a:rPr>
              <a:t>собственного </a:t>
            </a:r>
            <a:r>
              <a:rPr lang="ru-RU" sz="1400" dirty="0">
                <a:latin typeface="PF Din Text Cond Pro Light" panose="02000000000000000000" pitchFamily="2" charset="0"/>
              </a:rPr>
              <a:t>электросетевого хозяйства.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C4234-1DCF-2941-1533-C8D84A74888D}"/>
              </a:ext>
            </a:extLst>
          </p:cNvPr>
          <p:cNvSpPr txBox="1"/>
          <p:nvPr/>
        </p:nvSpPr>
        <p:spPr>
          <a:xfrm>
            <a:off x="600073" y="3957409"/>
            <a:ext cx="5040000" cy="180000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288000" tIns="0" rIns="216000" bIns="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PF Din Text Cond Pro Light" panose="02000000000000000000" pitchFamily="2" charset="0"/>
              </a:rPr>
              <a:t>Частные дома, </a:t>
            </a:r>
            <a:r>
              <a:rPr lang="ru-RU" sz="1400">
                <a:latin typeface="PF Din Text Cond Pro Light" panose="02000000000000000000" pitchFamily="2" charset="0"/>
              </a:rPr>
              <a:t>садоводческие/дачные </a:t>
            </a:r>
            <a:r>
              <a:rPr lang="ru-RU" sz="1400" smtClean="0">
                <a:latin typeface="PF Din Text Cond Pro Light" panose="02000000000000000000" pitchFamily="2" charset="0"/>
              </a:rPr>
              <a:t>владения, </a:t>
            </a:r>
            <a:r>
              <a:rPr lang="ru-RU" sz="1400" dirty="0">
                <a:latin typeface="PF Din Text Cond Pro Light" panose="02000000000000000000" pitchFamily="2" charset="0"/>
              </a:rPr>
              <a:t>а также нежилые помещения многоквартирных домов, электроснабжение которых осуществляется без использования общего имущества здания и т.п. (в отношении объектов физических и юридических лиц).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29F3C6-A161-7B70-4114-AFE6E09812F6}"/>
              </a:ext>
            </a:extLst>
          </p:cNvPr>
          <p:cNvSpPr txBox="1"/>
          <p:nvPr/>
        </p:nvSpPr>
        <p:spPr>
          <a:xfrm>
            <a:off x="6563038" y="3957413"/>
            <a:ext cx="5040000" cy="180000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288000" tIns="0" rIns="216000" bIns="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PF Din Text Cond Pro Light" panose="02000000000000000000" pitchFamily="2" charset="0"/>
              </a:rPr>
              <a:t>Квартиры и помещения многоквартирных домов, электроснабжение которых осуществляется с использованием общего имущества,</a:t>
            </a:r>
            <a:br>
              <a:rPr lang="ru-RU" sz="1400" dirty="0">
                <a:latin typeface="PF Din Text Cond Pro Light" panose="02000000000000000000" pitchFamily="2" charset="0"/>
              </a:rPr>
            </a:br>
            <a:r>
              <a:rPr lang="ru-RU" sz="1400" dirty="0">
                <a:latin typeface="PF Din Text Cond Pro Light" panose="02000000000000000000" pitchFamily="2" charset="0"/>
              </a:rPr>
              <a:t>а также коллективные (общедомовые) приборы учета.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A49CA78-E431-0027-F01D-9BEE504A9267}"/>
              </a:ext>
            </a:extLst>
          </p:cNvPr>
          <p:cNvCxnSpPr>
            <a:cxnSpLocks/>
            <a:stCxn id="21" idx="2"/>
            <a:endCxn id="4" idx="0"/>
          </p:cNvCxnSpPr>
          <p:nvPr/>
        </p:nvCxnSpPr>
        <p:spPr>
          <a:xfrm flipH="1">
            <a:off x="3120073" y="3068412"/>
            <a:ext cx="1" cy="888997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3179C87-57CC-6684-4467-308704D246A1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9083038" y="3068412"/>
            <a:ext cx="0" cy="889001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4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D039-5030-1351-A706-C930383E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ПРИБОРОВ УЧЕТА ЭЛЕКТРОЭНЕРГИИ И ПЕРЕДАЧА ПОКАЗАНИЙ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42E5B2-0BE7-328A-5725-B5F74BD26042}"/>
              </a:ext>
            </a:extLst>
          </p:cNvPr>
          <p:cNvSpPr txBox="1"/>
          <p:nvPr/>
        </p:nvSpPr>
        <p:spPr>
          <a:xfrm>
            <a:off x="600076" y="2059951"/>
            <a:ext cx="3319707" cy="43355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r>
              <a:rPr lang="ru-RU" dirty="0">
                <a:latin typeface="+mj-lt"/>
              </a:rPr>
              <a:t>Интеллектуальный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07148B-79E4-5147-E9A8-D9511CD250D8}"/>
              </a:ext>
            </a:extLst>
          </p:cNvPr>
          <p:cNvSpPr txBox="1"/>
          <p:nvPr/>
        </p:nvSpPr>
        <p:spPr>
          <a:xfrm>
            <a:off x="8987901" y="852560"/>
            <a:ext cx="2604023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Потребитель вправе передавать показания при наличии интеллектуального прибора учета, включенного в ИСУЭ, поддерживая информацию о произведенном потреблении электроэнергии в актуальном состоянии.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AAD1E8B-012E-8993-63A1-FD5F70BDA15E}"/>
              </a:ext>
            </a:extLst>
          </p:cNvPr>
          <p:cNvSpPr txBox="1">
            <a:spLocks/>
          </p:cNvSpPr>
          <p:nvPr/>
        </p:nvSpPr>
        <p:spPr>
          <a:xfrm>
            <a:off x="9422932" y="401637"/>
            <a:ext cx="1055398" cy="19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ВАЖНО!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B54BBE-2C2C-48E2-349F-93504DDCE2D7}"/>
              </a:ext>
            </a:extLst>
          </p:cNvPr>
          <p:cNvSpPr txBox="1"/>
          <p:nvPr/>
        </p:nvSpPr>
        <p:spPr>
          <a:xfrm>
            <a:off x="600075" y="4908941"/>
            <a:ext cx="3319708" cy="1059595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/>
              <a:t>В Личном кабинете отображается минимальный набор функций. Показания передаются автоматически.</a:t>
            </a:r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29F459BD-8083-C522-C792-B95FE8535BB1}"/>
              </a:ext>
            </a:extLst>
          </p:cNvPr>
          <p:cNvSpPr txBox="1">
            <a:spLocks/>
          </p:cNvSpPr>
          <p:nvPr/>
        </p:nvSpPr>
        <p:spPr>
          <a:xfrm>
            <a:off x="2048384" y="4032964"/>
            <a:ext cx="423089" cy="2666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ctr"/>
            <a:r>
              <a:rPr lang="ru-RU" sz="1400" dirty="0">
                <a:solidFill>
                  <a:schemeClr val="bg1"/>
                </a:solidFill>
              </a:rPr>
              <a:t>ДА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139504-5634-9C86-B068-101D27DE1512}"/>
              </a:ext>
            </a:extLst>
          </p:cNvPr>
          <p:cNvSpPr txBox="1"/>
          <p:nvPr/>
        </p:nvSpPr>
        <p:spPr>
          <a:xfrm>
            <a:off x="4900366" y="2038981"/>
            <a:ext cx="3319707" cy="43355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r>
              <a:rPr lang="ru-RU" dirty="0">
                <a:latin typeface="+mj-lt"/>
              </a:rPr>
              <a:t>Не интеллектуальный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662599-BA00-6C40-AA8C-88682C17CD76}"/>
              </a:ext>
            </a:extLst>
          </p:cNvPr>
          <p:cNvSpPr txBox="1"/>
          <p:nvPr/>
        </p:nvSpPr>
        <p:spPr>
          <a:xfrm>
            <a:off x="4900368" y="4908942"/>
            <a:ext cx="3319707" cy="1059596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/>
              <a:t>Показания передаются потребителем либо производятся контрольные снятия показаний сетевой или энергосбытовой организацией.</a:t>
            </a:r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368F09C5-5D7D-8876-965F-4E0B5FBACB9D}"/>
              </a:ext>
            </a:extLst>
          </p:cNvPr>
          <p:cNvSpPr txBox="1">
            <a:spLocks/>
          </p:cNvSpPr>
          <p:nvPr/>
        </p:nvSpPr>
        <p:spPr>
          <a:xfrm>
            <a:off x="5111910" y="4032964"/>
            <a:ext cx="423089" cy="266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36000" rIns="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ctr"/>
            <a:r>
              <a:rPr lang="ru-RU" sz="1400" dirty="0">
                <a:solidFill>
                  <a:schemeClr val="bg1"/>
                </a:solidFill>
              </a:rPr>
              <a:t>НЕТ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41B0C16-B022-A8FF-572F-E8BB0BE58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7901" y="324333"/>
            <a:ext cx="324000" cy="324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E42E5B2-0BE7-328A-5725-B5F74BD26042}"/>
              </a:ext>
            </a:extLst>
          </p:cNvPr>
          <p:cNvSpPr txBox="1"/>
          <p:nvPr/>
        </p:nvSpPr>
        <p:spPr>
          <a:xfrm>
            <a:off x="2868195" y="976313"/>
            <a:ext cx="3086527" cy="43355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r>
              <a:rPr lang="ru-RU" dirty="0">
                <a:latin typeface="+mj-lt"/>
              </a:rPr>
              <a:t>Прибор учета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F4A230-A1CC-E8A1-2F92-C2B7335076F3}"/>
              </a:ext>
            </a:extLst>
          </p:cNvPr>
          <p:cNvSpPr txBox="1"/>
          <p:nvPr/>
        </p:nvSpPr>
        <p:spPr>
          <a:xfrm>
            <a:off x="600075" y="2988878"/>
            <a:ext cx="5068890" cy="43355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r>
              <a:rPr lang="ru-RU" dirty="0"/>
              <a:t>Включен в Интеллектуальную систему учета электроэнергии (ИСУЭ).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FA3A2469-0D87-C5BC-B569-6496B7FE0F38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2259929" y="3435570"/>
            <a:ext cx="0" cy="597394"/>
          </a:xfrm>
          <a:prstGeom prst="straightConnector1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4C405E8-FFDF-0420-7104-AF1F578DC3C6}"/>
              </a:ext>
            </a:extLst>
          </p:cNvPr>
          <p:cNvCxnSpPr>
            <a:cxnSpLocks/>
          </p:cNvCxnSpPr>
          <p:nvPr/>
        </p:nvCxnSpPr>
        <p:spPr>
          <a:xfrm>
            <a:off x="5323455" y="3423897"/>
            <a:ext cx="0" cy="597825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F1D1BD0-2269-920E-BC71-4C6E8AAFF01E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5323455" y="4299566"/>
            <a:ext cx="0" cy="609376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8DC5A76-AF84-374B-5D2A-678D1746A7FD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2259929" y="2493504"/>
            <a:ext cx="1" cy="495374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58E73E23-797E-F32C-016B-A00A862784A8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>
            <a:off x="6560220" y="2472534"/>
            <a:ext cx="2" cy="2436408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9E824BE-5E02-B6F9-B39D-DBF8906AA41C}"/>
              </a:ext>
            </a:extLst>
          </p:cNvPr>
          <p:cNvCxnSpPr>
            <a:cxnSpLocks/>
            <a:stCxn id="41" idx="2"/>
            <a:endCxn id="35" idx="0"/>
          </p:cNvCxnSpPr>
          <p:nvPr/>
        </p:nvCxnSpPr>
        <p:spPr>
          <a:xfrm>
            <a:off x="2259929" y="4299566"/>
            <a:ext cx="0" cy="609375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4B54BBE-2C2C-48E2-349F-93504DDCE2D7}"/>
              </a:ext>
            </a:extLst>
          </p:cNvPr>
          <p:cNvSpPr txBox="1"/>
          <p:nvPr/>
        </p:nvSpPr>
        <p:spPr>
          <a:xfrm>
            <a:off x="2608844" y="3942419"/>
            <a:ext cx="1674909" cy="447692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200" dirty="0"/>
              <a:t>Получено уведомление о включении в систему.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07148B-79E4-5147-E9A8-D9511CD250D8}"/>
              </a:ext>
            </a:extLst>
          </p:cNvPr>
          <p:cNvSpPr txBox="1"/>
          <p:nvPr/>
        </p:nvSpPr>
        <p:spPr>
          <a:xfrm>
            <a:off x="8998697" y="4671845"/>
            <a:ext cx="2604023" cy="14157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Сроки передачи показаний:</a:t>
            </a:r>
          </a:p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Физические лица: не позднее 25 числа текущего расчетного периода (текущего месяца</a:t>
            </a:r>
            <a:r>
              <a:rPr lang="ru-RU" sz="1200" dirty="0" smtClean="0">
                <a:solidFill>
                  <a:schemeClr val="bg1"/>
                </a:solidFill>
                <a:latin typeface="PF Din Text Cond Pro Light" panose="02000000000000000000" pitchFamily="2" charset="0"/>
              </a:rPr>
              <a:t>). </a:t>
            </a:r>
            <a:endParaRPr lang="ru-RU" sz="1200" dirty="0">
              <a:solidFill>
                <a:schemeClr val="bg1"/>
              </a:solidFill>
              <a:latin typeface="PF Din Text Cond Pro Light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Юридические лица: не позднее 1 числа месяца следующего </a:t>
            </a:r>
            <a:r>
              <a:rPr lang="ru-RU" sz="1200">
                <a:solidFill>
                  <a:schemeClr val="bg1"/>
                </a:solidFill>
                <a:latin typeface="PF Din Text Cond Pro Light" panose="02000000000000000000" pitchFamily="2" charset="0"/>
              </a:rPr>
              <a:t>за </a:t>
            </a:r>
            <a:r>
              <a:rPr lang="ru-RU" sz="1200" smtClean="0">
                <a:solidFill>
                  <a:schemeClr val="bg1"/>
                </a:solidFill>
                <a:latin typeface="PF Din Text Cond Pro Light" panose="02000000000000000000" pitchFamily="2" charset="0"/>
              </a:rPr>
              <a:t>расчетным.</a:t>
            </a:r>
            <a:endParaRPr lang="ru-RU" sz="1200" dirty="0">
              <a:solidFill>
                <a:schemeClr val="bg1"/>
              </a:solidFill>
              <a:latin typeface="PF Din Text Cond Pro Light" panose="02000000000000000000" pitchFamily="2" charset="0"/>
            </a:endParaRPr>
          </a:p>
        </p:txBody>
      </p: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A72B661E-E2A4-5562-5B6C-2EF789F85F3A}"/>
              </a:ext>
            </a:extLst>
          </p:cNvPr>
          <p:cNvCxnSpPr>
            <a:cxnSpLocks/>
            <a:stCxn id="37" idx="1"/>
            <a:endCxn id="21" idx="0"/>
          </p:cNvCxnSpPr>
          <p:nvPr/>
        </p:nvCxnSpPr>
        <p:spPr>
          <a:xfrm rot="10800000" flipV="1">
            <a:off x="2259931" y="1193089"/>
            <a:ext cx="608265" cy="866861"/>
          </a:xfrm>
          <a:prstGeom prst="bentConnector2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>
            <a:extLst>
              <a:ext uri="{FF2B5EF4-FFF2-40B4-BE49-F238E27FC236}">
                <a16:creationId xmlns:a16="http://schemas.microsoft.com/office/drawing/2014/main" id="{6D3F2BC8-C421-DEE6-E714-090F0C4384FC}"/>
              </a:ext>
            </a:extLst>
          </p:cNvPr>
          <p:cNvCxnSpPr>
            <a:cxnSpLocks/>
            <a:stCxn id="37" idx="3"/>
            <a:endCxn id="42" idx="0"/>
          </p:cNvCxnSpPr>
          <p:nvPr/>
        </p:nvCxnSpPr>
        <p:spPr>
          <a:xfrm>
            <a:off x="5954722" y="1193090"/>
            <a:ext cx="605498" cy="845891"/>
          </a:xfrm>
          <a:prstGeom prst="bentConnector2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5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D039-5030-1351-A706-C930383E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ТАРИФ НА ЭЛЕКТРОЭНЕРГИЮ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07148B-79E4-5147-E9A8-D9511CD250D8}"/>
              </a:ext>
            </a:extLst>
          </p:cNvPr>
          <p:cNvSpPr txBox="1"/>
          <p:nvPr/>
        </p:nvSpPr>
        <p:spPr>
          <a:xfrm>
            <a:off x="8987901" y="852560"/>
            <a:ext cx="2604023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Для смены тарифного учета (тарифа) необходимо обратиться в энергосбытовую организацию (с которой заключен договор</a:t>
            </a:r>
            <a:br>
              <a:rPr lang="ru-RU" sz="1200" dirty="0">
                <a:solidFill>
                  <a:schemeClr val="bg1"/>
                </a:solidFill>
                <a:latin typeface="PF Din Text Cond Pro Light" panose="02000000000000000000" pitchFamily="2" charset="0"/>
              </a:rPr>
            </a:br>
            <a:r>
              <a:rPr lang="ru-RU" sz="1200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– наименование указывается в квитанции /счете за электроэнергию).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AAD1E8B-012E-8993-63A1-FD5F70BDA15E}"/>
              </a:ext>
            </a:extLst>
          </p:cNvPr>
          <p:cNvSpPr txBox="1">
            <a:spLocks/>
          </p:cNvSpPr>
          <p:nvPr/>
        </p:nvSpPr>
        <p:spPr>
          <a:xfrm>
            <a:off x="9422932" y="401637"/>
            <a:ext cx="1055398" cy="19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ВАЖНО!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C7E26E-CDF5-48B0-4779-51769199C326}"/>
              </a:ext>
            </a:extLst>
          </p:cNvPr>
          <p:cNvSpPr txBox="1"/>
          <p:nvPr/>
        </p:nvSpPr>
        <p:spPr>
          <a:xfrm>
            <a:off x="600075" y="2399120"/>
            <a:ext cx="2283802" cy="218787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 err="1">
                <a:latin typeface="+mj-lt"/>
              </a:rPr>
              <a:t>ОДНОЗОННЫЙ</a:t>
            </a:r>
          </a:p>
          <a:p>
            <a:pPr>
              <a:spcBef>
                <a:spcPts val="1200"/>
              </a:spcBef>
            </a:pPr>
            <a:r>
              <a:rPr lang="ru-RU" sz="1400" dirty="0"/>
              <a:t>Фиксированный и не зависит от времени суток.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41B0C16-B022-A8FF-572F-E8BB0BE58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7901" y="324333"/>
            <a:ext cx="324000" cy="3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B056F-FE02-D53C-A69F-3D8BFF6B3AA9}"/>
              </a:ext>
            </a:extLst>
          </p:cNvPr>
          <p:cNvSpPr txBox="1"/>
          <p:nvPr/>
        </p:nvSpPr>
        <p:spPr>
          <a:xfrm>
            <a:off x="3268174" y="2399121"/>
            <a:ext cx="2283802" cy="2187878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 err="1">
                <a:latin typeface="+mj-lt"/>
              </a:rPr>
              <a:t>ДВУХЗОННЫЙ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+mj-lt"/>
              </a:rPr>
              <a:t>Дневная</a:t>
            </a:r>
            <a:r>
              <a:rPr lang="ru-RU" sz="1400" dirty="0"/>
              <a:t> </a:t>
            </a:r>
            <a:r>
              <a:rPr lang="ru-RU" sz="1400" b="1" dirty="0"/>
              <a:t>зона</a:t>
            </a:r>
            <a:br>
              <a:rPr lang="ru-RU" sz="1400" b="1" dirty="0"/>
            </a:br>
            <a:r>
              <a:rPr lang="ru-RU" sz="1400" dirty="0"/>
              <a:t>с 7 до 23 часов.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+mj-lt"/>
              </a:rPr>
              <a:t>Ночная зона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с 23 до 7 часов.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73C52-FE6C-BB7D-BFF2-01DAC61C9ECC}"/>
              </a:ext>
            </a:extLst>
          </p:cNvPr>
          <p:cNvSpPr txBox="1"/>
          <p:nvPr/>
        </p:nvSpPr>
        <p:spPr>
          <a:xfrm>
            <a:off x="5936273" y="2399121"/>
            <a:ext cx="2283802" cy="2187879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 err="1">
                <a:latin typeface="+mj-lt"/>
              </a:rPr>
              <a:t>ТРЕХЗОННЫЙ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+mj-lt"/>
              </a:rPr>
              <a:t>Пиковая зона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с 7 до 10 и с 17 до 21 часов.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+mj-lt"/>
              </a:rPr>
              <a:t>Полупиковая зона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 10 до 17 и с 21 до 23 часов.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+mj-lt"/>
              </a:rPr>
              <a:t>Ночная зона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 23 до 7 часов.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1BBE37B-CC8A-4260-5DAC-6A2A214BD04D}"/>
              </a:ext>
            </a:extLst>
          </p:cNvPr>
          <p:cNvCxnSpPr>
            <a:cxnSpLocks/>
          </p:cNvCxnSpPr>
          <p:nvPr/>
        </p:nvCxnSpPr>
        <p:spPr>
          <a:xfrm>
            <a:off x="1741976" y="1594259"/>
            <a:ext cx="0" cy="804862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36534D8-5C73-040F-24D9-D00A2F1B9AF2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4410075" y="1594259"/>
            <a:ext cx="0" cy="804862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D92121D-D0AC-724A-941E-1C70B9CDC3E0}"/>
              </a:ext>
            </a:extLst>
          </p:cNvPr>
          <p:cNvCxnSpPr>
            <a:cxnSpLocks/>
          </p:cNvCxnSpPr>
          <p:nvPr/>
        </p:nvCxnSpPr>
        <p:spPr>
          <a:xfrm>
            <a:off x="7078174" y="1594259"/>
            <a:ext cx="0" cy="804862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777418B-8FCB-85D2-D3BA-1CE06D0E1D15}"/>
              </a:ext>
            </a:extLst>
          </p:cNvPr>
          <p:cNvSpPr txBox="1"/>
          <p:nvPr/>
        </p:nvSpPr>
        <p:spPr>
          <a:xfrm>
            <a:off x="600075" y="971028"/>
            <a:ext cx="7619999" cy="623231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Цена (тариф) на электроэнергию для физических лиц устанавливается с дифференциацией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по времени суток </a:t>
            </a:r>
          </a:p>
          <a:p>
            <a:pPr algn="l"/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D039-5030-1351-A706-C930383E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20" y="379859"/>
            <a:ext cx="6213172" cy="431355"/>
          </a:xfrm>
        </p:spPr>
        <p:txBody>
          <a:bodyPr/>
          <a:lstStyle/>
          <a:p>
            <a:r>
              <a:rPr lang="ru-RU" dirty="0"/>
              <a:t>ПОТРЕБЛЕНИЕ ЭЛЕКТРОЭНЕРГИИ В НАРУШЕНИЕ УСТАНОВЛЕННОГО ЗАКОНОДАТЕЛЬСТВОМ ПОРЯДКА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42E5B2-0BE7-328A-5725-B5F74BD26042}"/>
              </a:ext>
            </a:extLst>
          </p:cNvPr>
          <p:cNvSpPr txBox="1"/>
          <p:nvPr/>
        </p:nvSpPr>
        <p:spPr>
          <a:xfrm>
            <a:off x="600076" y="976313"/>
            <a:ext cx="3439362" cy="43355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 err="1">
                <a:latin typeface="+mj-lt"/>
              </a:rPr>
              <a:t>Безучетное потребление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07148B-79E4-5147-E9A8-D9511CD250D8}"/>
              </a:ext>
            </a:extLst>
          </p:cNvPr>
          <p:cNvSpPr txBox="1"/>
          <p:nvPr/>
        </p:nvSpPr>
        <p:spPr>
          <a:xfrm>
            <a:off x="8987901" y="852560"/>
            <a:ext cx="2604023" cy="30469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Акт о неучтенном потреблении может быть составлен в отсутствие получателя электроэнергии;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Фиксация нарушения производится</a:t>
            </a:r>
            <a:br>
              <a:rPr lang="ru-RU" sz="1200" dirty="0">
                <a:solidFill>
                  <a:schemeClr val="bg1"/>
                </a:solidFill>
                <a:latin typeface="PF Din Text Cond Pro Light" panose="02000000000000000000" pitchFamily="2" charset="0"/>
              </a:rPr>
            </a:br>
            <a:r>
              <a:rPr lang="ru-RU" sz="1200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с использованием средств фото и видеосъемки;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Отказ от подписания акта о нарушении фиксируется с указанием причин;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Расчет объема неучтенного потребления электроэнергии осуществляется</a:t>
            </a:r>
            <a:br>
              <a:rPr lang="ru-RU" sz="1200" dirty="0">
                <a:solidFill>
                  <a:schemeClr val="bg1"/>
                </a:solidFill>
                <a:latin typeface="PF Din Text Cond Pro Light" panose="02000000000000000000" pitchFamily="2" charset="0"/>
              </a:rPr>
            </a:br>
            <a:r>
              <a:rPr lang="ru-RU" sz="1200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в соответствии с пунктом 187 или 189 ПП РФ № 442 от 04.05.2012 и пунктом 81(11) ПП РФ № 354 от 06.05.2011 (для потребителей-граждан).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AAD1E8B-012E-8993-63A1-FD5F70BDA15E}"/>
              </a:ext>
            </a:extLst>
          </p:cNvPr>
          <p:cNvSpPr txBox="1">
            <a:spLocks/>
          </p:cNvSpPr>
          <p:nvPr/>
        </p:nvSpPr>
        <p:spPr>
          <a:xfrm>
            <a:off x="9422932" y="401637"/>
            <a:ext cx="1055398" cy="19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ВАЖНО!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41B0C16-B022-A8FF-572F-E8BB0BE58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7901" y="324333"/>
            <a:ext cx="324000" cy="324000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1BBE37B-CC8A-4260-5DAC-6A2A214BD04D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2319757" y="1409866"/>
            <a:ext cx="0" cy="661562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40247B6-AE3C-14D0-0DC5-66F862C09F46}"/>
              </a:ext>
            </a:extLst>
          </p:cNvPr>
          <p:cNvSpPr txBox="1"/>
          <p:nvPr/>
        </p:nvSpPr>
        <p:spPr>
          <a:xfrm>
            <a:off x="4780713" y="976313"/>
            <a:ext cx="3439362" cy="43355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 err="1">
                <a:latin typeface="+mj-lt"/>
              </a:rPr>
              <a:t>Бездоговорное потребление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9423349-29AB-AE78-DE34-10F2D060C0F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500394" y="1409866"/>
            <a:ext cx="0" cy="661562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67573A0-F240-E6A6-CA8D-B5A53433BB6F}"/>
              </a:ext>
            </a:extLst>
          </p:cNvPr>
          <p:cNvSpPr txBox="1"/>
          <p:nvPr/>
        </p:nvSpPr>
        <p:spPr>
          <a:xfrm>
            <a:off x="600076" y="2072761"/>
            <a:ext cx="3439362" cy="1508868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/>
              <a:t>Потребление электроэнергии с вмешательством в работу прибора учета при имеющемся договоре электроснабжения.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1A56A0-6329-0BE5-169D-30CD0746EE49}"/>
              </a:ext>
            </a:extLst>
          </p:cNvPr>
          <p:cNvSpPr txBox="1"/>
          <p:nvPr/>
        </p:nvSpPr>
        <p:spPr>
          <a:xfrm>
            <a:off x="4780713" y="2072760"/>
            <a:ext cx="3439362" cy="150886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/>
              <a:t>Самовольное подключение к электрическим сетям и потребление электроэнергии</a:t>
            </a:r>
            <a:br>
              <a:rPr lang="ru-RU" dirty="0"/>
            </a:br>
            <a:r>
              <a:rPr lang="ru-RU" dirty="0"/>
              <a:t>в отсутствие заключенного договора энергоснабжения или в связи с полным ограничением режима потребления электроэнергии.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8A94DB-5C00-27BB-913F-549A009318CD}"/>
              </a:ext>
            </a:extLst>
          </p:cNvPr>
          <p:cNvSpPr txBox="1"/>
          <p:nvPr/>
        </p:nvSpPr>
        <p:spPr>
          <a:xfrm>
            <a:off x="600075" y="4243191"/>
            <a:ext cx="7619999" cy="64899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/>
              <a:t>При выявлении факта безучетного/бездоговорного потребления электроэнергии составляется акт о неучтенном потреблении электроэнергии.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D1C6A308-FDAD-56B6-2D08-A1C0E57A6466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6500394" y="3581627"/>
            <a:ext cx="0" cy="661564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3B38B5F8-CAD8-2465-C1CD-6CFA6F5F1AF6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2319757" y="3581629"/>
            <a:ext cx="0" cy="661562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4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D039-5030-1351-A706-C930383E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СНЯТИЕ ПОКАЗАНИЙ И ПРОВЕРКА ПРИБОРА УЧЕТА ЭЛЕКТРОЭНЕРГИИ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42E5B2-0BE7-328A-5725-B5F74BD26042}"/>
              </a:ext>
            </a:extLst>
          </p:cNvPr>
          <p:cNvSpPr txBox="1"/>
          <p:nvPr/>
        </p:nvSpPr>
        <p:spPr>
          <a:xfrm>
            <a:off x="600076" y="976313"/>
            <a:ext cx="3345760" cy="64899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 err="1">
                <a:latin typeface="+mj-lt"/>
              </a:rPr>
              <a:t>Контрольное снятие показаний</a:t>
            </a:r>
            <a:br>
              <a:rPr lang="ru-RU" dirty="0" err="1">
                <a:latin typeface="+mj-lt"/>
              </a:rPr>
            </a:br>
            <a:r>
              <a:rPr lang="ru-RU" dirty="0" err="1">
                <a:latin typeface="+mj-lt"/>
              </a:rPr>
              <a:t>с прибора учета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07148B-79E4-5147-E9A8-D9511CD250D8}"/>
              </a:ext>
            </a:extLst>
          </p:cNvPr>
          <p:cNvSpPr txBox="1"/>
          <p:nvPr/>
        </p:nvSpPr>
        <p:spPr>
          <a:xfrm>
            <a:off x="8987901" y="852560"/>
            <a:ext cx="2604023" cy="15696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  <a:latin typeface="+mj-lt"/>
              </a:rPr>
              <a:t>Основания внеплановой проверки прибора учета: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Заявление энергосбытовой компании;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Заявление потребителя о необходимости проверки;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Данные в ИСУЭ сетевой организации.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AAD1E8B-012E-8993-63A1-FD5F70BDA15E}"/>
              </a:ext>
            </a:extLst>
          </p:cNvPr>
          <p:cNvSpPr txBox="1">
            <a:spLocks/>
          </p:cNvSpPr>
          <p:nvPr/>
        </p:nvSpPr>
        <p:spPr>
          <a:xfrm>
            <a:off x="9422932" y="401637"/>
            <a:ext cx="1055398" cy="19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ВАЖНО!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41B0C16-B022-A8FF-572F-E8BB0BE58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7901" y="324333"/>
            <a:ext cx="324000" cy="324000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1BBE37B-CC8A-4260-5DAC-6A2A214BD04D}"/>
              </a:ext>
            </a:extLst>
          </p:cNvPr>
          <p:cNvCxnSpPr>
            <a:cxnSpLocks/>
            <a:stCxn id="21" idx="2"/>
            <a:endCxn id="17" idx="0"/>
          </p:cNvCxnSpPr>
          <p:nvPr/>
        </p:nvCxnSpPr>
        <p:spPr>
          <a:xfrm flipH="1">
            <a:off x="2272955" y="1625310"/>
            <a:ext cx="1" cy="787499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40247B6-AE3C-14D0-0DC5-66F862C09F46}"/>
              </a:ext>
            </a:extLst>
          </p:cNvPr>
          <p:cNvSpPr txBox="1"/>
          <p:nvPr/>
        </p:nvSpPr>
        <p:spPr>
          <a:xfrm>
            <a:off x="4273829" y="976313"/>
            <a:ext cx="3946246" cy="64899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 err="1">
                <a:latin typeface="+mj-lt"/>
              </a:rPr>
              <a:t>Плановая и внеплановая проверки</a:t>
            </a:r>
            <a:br>
              <a:rPr lang="ru-RU" dirty="0" err="1">
                <a:latin typeface="+mj-lt"/>
              </a:rPr>
            </a:br>
            <a:r>
              <a:rPr lang="ru-RU" dirty="0" err="1">
                <a:latin typeface="+mj-lt"/>
              </a:rPr>
              <a:t>прибора учета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9423349-29AB-AE78-DE34-10F2D060C0FC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246952" y="1625310"/>
            <a:ext cx="0" cy="21314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67573A0-F240-E6A6-CA8D-B5A53433BB6F}"/>
              </a:ext>
            </a:extLst>
          </p:cNvPr>
          <p:cNvSpPr txBox="1"/>
          <p:nvPr/>
        </p:nvSpPr>
        <p:spPr>
          <a:xfrm>
            <a:off x="600074" y="3841516"/>
            <a:ext cx="3345761" cy="2541822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>
              <a:spcBef>
                <a:spcPts val="600"/>
              </a:spcBef>
            </a:pPr>
            <a:r>
              <a:rPr lang="ru-RU" dirty="0" err="1">
                <a:latin typeface="+mj-lt"/>
              </a:rPr>
              <a:t>Производится фиксация: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Показаний;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Отсутствия механических повреждений;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Сохранности контрольных пломб и знаков визуального контроля;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Срабатывания индикаторов вскрытия электронных пломб;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Срабатывания индикаторов воздействия магнитных полей.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1A56A0-6329-0BE5-169D-30CD0746EE49}"/>
              </a:ext>
            </a:extLst>
          </p:cNvPr>
          <p:cNvSpPr txBox="1"/>
          <p:nvPr/>
        </p:nvSpPr>
        <p:spPr>
          <a:xfrm>
            <a:off x="4273829" y="1838450"/>
            <a:ext cx="3946246" cy="303642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>
              <a:spcBef>
                <a:spcPts val="600"/>
              </a:spcBef>
            </a:pPr>
            <a:r>
              <a:rPr lang="ru-RU" dirty="0" err="1">
                <a:latin typeface="+mj-lt"/>
              </a:rPr>
              <a:t>Направляется: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Уведомление за 5 рабочих дней до проведения проверки;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При несогласии с предложенными датой</a:t>
            </a:r>
            <a:br>
              <a:rPr lang="ru-RU" dirty="0"/>
            </a:br>
            <a:r>
              <a:rPr lang="ru-RU" dirty="0"/>
              <a:t>и временем потребитель направляет иную дату</a:t>
            </a:r>
            <a:br>
              <a:rPr lang="ru-RU" dirty="0"/>
            </a:br>
            <a:r>
              <a:rPr lang="ru-RU" dirty="0"/>
              <a:t>и время, но не позднее 10 рабочих дней</a:t>
            </a:r>
            <a:br>
              <a:rPr lang="ru-RU" dirty="0"/>
            </a:br>
            <a:r>
              <a:rPr lang="ru-RU" dirty="0"/>
              <a:t>от предложенной;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В случае </a:t>
            </a:r>
            <a:r>
              <a:rPr lang="ru-RU" dirty="0" err="1"/>
              <a:t>непредоставления</a:t>
            </a:r>
            <a:r>
              <a:rPr lang="ru-RU" dirty="0"/>
              <a:t> доступа к прибору учета – потребителю повторно направляется уведомление. При повторном </a:t>
            </a:r>
            <a:r>
              <a:rPr lang="ru-RU" dirty="0" err="1"/>
              <a:t>недопуске</a:t>
            </a:r>
            <a:r>
              <a:rPr lang="ru-RU" dirty="0"/>
              <a:t> применяются меры</a:t>
            </a:r>
            <a:br>
              <a:rPr lang="ru-RU" dirty="0"/>
            </a:br>
            <a:r>
              <a:rPr lang="ru-RU" dirty="0"/>
              <a:t>в отношении потребителя в соответствии</a:t>
            </a:r>
            <a:br>
              <a:rPr lang="ru-RU" dirty="0"/>
            </a:br>
            <a:r>
              <a:rPr lang="ru-RU" dirty="0"/>
              <a:t>с законодательством РФ.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8A94DB-5C00-27BB-913F-549A009318CD}"/>
              </a:ext>
            </a:extLst>
          </p:cNvPr>
          <p:cNvSpPr txBox="1"/>
          <p:nvPr/>
        </p:nvSpPr>
        <p:spPr>
          <a:xfrm>
            <a:off x="4273828" y="5088011"/>
            <a:ext cx="3946246" cy="129532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Производится проверка </a:t>
            </a:r>
            <a:r>
              <a:rPr lang="ru-RU" dirty="0"/>
              <a:t>с помощью инструментов</a:t>
            </a:r>
            <a:br>
              <a:rPr lang="ru-RU" dirty="0"/>
            </a:br>
            <a:r>
              <a:rPr lang="ru-RU" dirty="0"/>
              <a:t>и дополнительного оборудования для оценки работоспособности прибора или измерительного комплекса с составлением акта. Фиксируются показания прибора учета.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00EAD84-D984-B106-133E-4E6C1482627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6246951" y="4874870"/>
            <a:ext cx="1" cy="213141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67573A0-F240-E6A6-CA8D-B5A53433BB6F}"/>
              </a:ext>
            </a:extLst>
          </p:cNvPr>
          <p:cNvSpPr txBox="1"/>
          <p:nvPr/>
        </p:nvSpPr>
        <p:spPr>
          <a:xfrm>
            <a:off x="600074" y="2412809"/>
            <a:ext cx="3345761" cy="64899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>
              <a:spcBef>
                <a:spcPts val="600"/>
              </a:spcBef>
            </a:pPr>
            <a:r>
              <a:rPr lang="ru-RU" dirty="0">
                <a:latin typeface="+mj-lt"/>
              </a:rPr>
              <a:t>Направление уведомления в адрес потребителя электроэнергии не требуется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1BBE37B-CC8A-4260-5DAC-6A2A214BD04D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>
            <a:off x="2272955" y="3061806"/>
            <a:ext cx="0" cy="77971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100EAD84-D984-B106-133E-4E6C14826270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3945835" y="5735675"/>
            <a:ext cx="327993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9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D039-5030-1351-A706-C930383E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НЕИСПРАВНОСТИ ПРИБОРА УЧЕТА ЭЛЕКТРОЭНЕРГИИ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42E5B2-0BE7-328A-5725-B5F74BD26042}"/>
              </a:ext>
            </a:extLst>
          </p:cNvPr>
          <p:cNvSpPr txBox="1"/>
          <p:nvPr/>
        </p:nvSpPr>
        <p:spPr>
          <a:xfrm>
            <a:off x="600074" y="1467351"/>
            <a:ext cx="5040000" cy="64899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PF Din Text Cond Pro Light" panose="02000000000000000000" pitchFamily="2" charset="0"/>
              </a:rPr>
              <a:t>На дисплее прибора учета или пульта не отображается информация или отсутствует синхронизация между данными устройствами.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3179C87-57CC-6684-4467-308704D246A1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5640074" y="1791850"/>
            <a:ext cx="922964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B744CA8-77BF-C6F0-DED4-01DD184C2149}"/>
              </a:ext>
            </a:extLst>
          </p:cNvPr>
          <p:cNvSpPr txBox="1"/>
          <p:nvPr/>
        </p:nvSpPr>
        <p:spPr>
          <a:xfrm>
            <a:off x="600074" y="2616106"/>
            <a:ext cx="5040000" cy="43355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PF Din Text Cond Pro Light" panose="02000000000000000000" pitchFamily="2" charset="0"/>
              </a:rPr>
              <a:t>Показания прибора учета не соответствуют реальному потреблению.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634AE-A026-5EF8-3AD6-23241A5C19A4}"/>
              </a:ext>
            </a:extLst>
          </p:cNvPr>
          <p:cNvSpPr txBox="1"/>
          <p:nvPr/>
        </p:nvSpPr>
        <p:spPr>
          <a:xfrm>
            <a:off x="600074" y="3549417"/>
            <a:ext cx="5040000" cy="43355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PF Din Text Cond Pro Light" panose="02000000000000000000" pitchFamily="2" charset="0"/>
              </a:rPr>
              <a:t>Время и дата на приборе учета или пульте не соответствует реальному.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D2E36-C6A9-2B8A-3B84-D5FC28384937}"/>
              </a:ext>
            </a:extLst>
          </p:cNvPr>
          <p:cNvSpPr txBox="1"/>
          <p:nvPr/>
        </p:nvSpPr>
        <p:spPr>
          <a:xfrm>
            <a:off x="600074" y="4482727"/>
            <a:ext cx="5040000" cy="433553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PF Din Text Cond Pro Light" panose="02000000000000000000" pitchFamily="2" charset="0"/>
              </a:rPr>
              <a:t>Механические повреждения прибора учета.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36D4B-4E13-AB49-F25D-FCA728A75708}"/>
              </a:ext>
            </a:extLst>
          </p:cNvPr>
          <p:cNvSpPr txBox="1"/>
          <p:nvPr/>
        </p:nvSpPr>
        <p:spPr>
          <a:xfrm>
            <a:off x="6563038" y="976312"/>
            <a:ext cx="5040000" cy="440959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+mj-lt"/>
              </a:rPr>
              <a:t>Необходимо</a:t>
            </a:r>
            <a:r>
              <a:rPr lang="ru-RU" sz="1400" dirty="0">
                <a:latin typeface="PF Din Text Cond Pro Light" panose="02000000000000000000" pitchFamily="2" charset="0"/>
              </a:rPr>
              <a:t> обратиться в электросетевую организацию или</a:t>
            </a:r>
            <a:br>
              <a:rPr lang="ru-RU" sz="1400" dirty="0">
                <a:latin typeface="PF Din Text Cond Pro Light" panose="02000000000000000000" pitchFamily="2" charset="0"/>
              </a:rPr>
            </a:br>
            <a:r>
              <a:rPr lang="ru-RU" sz="1400" dirty="0">
                <a:latin typeface="PF Din Text Cond Pro Light" panose="02000000000000000000" pitchFamily="2" charset="0"/>
              </a:rPr>
              <a:t>в энергосбытовую организацию </a:t>
            </a:r>
            <a:r>
              <a:rPr lang="ru-RU" sz="1400" dirty="0" smtClean="0">
                <a:latin typeface="PF Din Text Cond Pro Light" panose="02000000000000000000" pitchFamily="2" charset="0"/>
              </a:rPr>
              <a:t>(в отношении многоквартирных домов)</a:t>
            </a:r>
            <a:r>
              <a:rPr lang="ru-RU" sz="1400" dirty="0">
                <a:latin typeface="PF Din Text Cond Pro Light" panose="02000000000000000000" pitchFamily="2" charset="0"/>
              </a:rPr>
              <a:t/>
            </a:r>
            <a:br>
              <a:rPr lang="ru-RU" sz="1400" dirty="0">
                <a:latin typeface="PF Din Text Cond Pro Light" panose="02000000000000000000" pitchFamily="2" charset="0"/>
              </a:rPr>
            </a:br>
            <a:r>
              <a:rPr lang="ru-RU" sz="1400" dirty="0">
                <a:latin typeface="PF Din Text Cond Pro Light" panose="02000000000000000000" pitchFamily="2" charset="0"/>
              </a:rPr>
              <a:t>с информацией о выходе прибора учета из строя и последующей подачей заявки на его замену.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latin typeface="+mj-lt"/>
              </a:rPr>
              <a:t>Каналы для обращения в группу «Россети»:</a:t>
            </a:r>
          </a:p>
          <a:p>
            <a:pPr marL="180000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Портал электросетевых услуг </a:t>
            </a:r>
            <a:r>
              <a:rPr lang="ru-RU" sz="1400" i="1" u="sng" dirty="0">
                <a:hlinkClick r:id="rId2"/>
              </a:rPr>
              <a:t>Портал-</a:t>
            </a:r>
            <a:r>
              <a:rPr lang="ru-RU" sz="1400" i="1" u="sng" dirty="0" err="1">
                <a:hlinkClick r:id="rId2"/>
              </a:rPr>
              <a:t>тп.рф</a:t>
            </a:r>
            <a:r>
              <a:rPr lang="ru-RU" sz="1400" i="1" u="sng" dirty="0"/>
              <a:t>;</a:t>
            </a:r>
          </a:p>
          <a:p>
            <a:pPr marL="180000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Мобильное приложение «Россети – личный кабинет»;</a:t>
            </a:r>
          </a:p>
          <a:p>
            <a:pPr marL="180000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 err="1"/>
              <a:t>Единый </a:t>
            </a:r>
            <a:r>
              <a:rPr lang="en-US" sz="1400" dirty="0" err="1"/>
              <a:t>call-</a:t>
            </a:r>
            <a:r>
              <a:rPr lang="ru-RU" sz="1400" dirty="0"/>
              <a:t>центр: 220 или 8 (800) 220-0-220;</a:t>
            </a:r>
          </a:p>
          <a:p>
            <a:pPr marL="180000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Клиентские офисы;</a:t>
            </a:r>
          </a:p>
          <a:p>
            <a:pPr marL="180000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Заказное почтовое отправление.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44C5861-6234-6866-05A4-E59DC9B47C4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640074" y="3766194"/>
            <a:ext cx="911854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38AF151-64F5-731D-195D-DB0081D0375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5640074" y="4699504"/>
            <a:ext cx="911854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42AFE5EB-7BDE-18A0-3F0D-2776662BD82F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640074" y="2832883"/>
            <a:ext cx="911854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9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D039-5030-1351-A706-C930383E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ЗАМЕНА ПРИБОРА УЧЕТА ЭЛЕКТРОЭНЕРГИИ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07148B-79E4-5147-E9A8-D9511CD250D8}"/>
              </a:ext>
            </a:extLst>
          </p:cNvPr>
          <p:cNvSpPr txBox="1"/>
          <p:nvPr/>
        </p:nvSpPr>
        <p:spPr>
          <a:xfrm>
            <a:off x="8987901" y="852560"/>
            <a:ext cx="2604023" cy="22313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+mj-lt"/>
              </a:rPr>
              <a:t>Обращение в сетевую организацию группы «Россети» по замене прибора учета: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Портал электросетевых услуг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i="1" u="sng" dirty="0">
                <a:solidFill>
                  <a:schemeClr val="bg1"/>
                </a:solidFill>
              </a:rPr>
              <a:t>Портал-</a:t>
            </a:r>
            <a:r>
              <a:rPr lang="ru-RU" sz="1200" i="1" u="sng" dirty="0" err="1">
                <a:solidFill>
                  <a:schemeClr val="bg1"/>
                </a:solidFill>
              </a:rPr>
              <a:t>тп.рф</a:t>
            </a:r>
            <a:r>
              <a:rPr lang="ru-RU" sz="1200" i="1" u="sng" dirty="0">
                <a:solidFill>
                  <a:schemeClr val="bg1"/>
                </a:solidFill>
              </a:rPr>
              <a:t>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Мобильное приложение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«Россети – личный кабинет»;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</a:rPr>
              <a:t>Единый </a:t>
            </a:r>
            <a:r>
              <a:rPr lang="en-US" sz="1200" dirty="0" err="1">
                <a:solidFill>
                  <a:schemeClr val="bg1"/>
                </a:solidFill>
              </a:rPr>
              <a:t>call-</a:t>
            </a:r>
            <a:r>
              <a:rPr lang="ru-RU" sz="1200" dirty="0">
                <a:solidFill>
                  <a:schemeClr val="bg1"/>
                </a:solidFill>
              </a:rPr>
              <a:t>центр: 220 или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8 (800) 220-0-220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Клиентские офисы;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Заказное почтовое отправление.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AAD1E8B-012E-8993-63A1-FD5F70BDA15E}"/>
              </a:ext>
            </a:extLst>
          </p:cNvPr>
          <p:cNvSpPr txBox="1">
            <a:spLocks/>
          </p:cNvSpPr>
          <p:nvPr/>
        </p:nvSpPr>
        <p:spPr>
          <a:xfrm>
            <a:off x="9422932" y="401637"/>
            <a:ext cx="1055398" cy="19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ВАЖНО!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41B0C16-B022-A8FF-572F-E8BB0BE58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7901" y="324333"/>
            <a:ext cx="324000" cy="324000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1BBE37B-CC8A-4260-5DAC-6A2A214BD04D}"/>
              </a:ext>
            </a:extLst>
          </p:cNvPr>
          <p:cNvCxnSpPr>
            <a:cxnSpLocks/>
            <a:stCxn id="22" idx="2"/>
            <a:endCxn id="6" idx="0"/>
          </p:cNvCxnSpPr>
          <p:nvPr/>
        </p:nvCxnSpPr>
        <p:spPr>
          <a:xfrm flipH="1">
            <a:off x="2376306" y="2146852"/>
            <a:ext cx="6622" cy="689534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A9E8EF5-F97B-E8D9-BD66-1EB645D022CF}"/>
              </a:ext>
            </a:extLst>
          </p:cNvPr>
          <p:cNvSpPr txBox="1"/>
          <p:nvPr/>
        </p:nvSpPr>
        <p:spPr>
          <a:xfrm>
            <a:off x="600075" y="2836386"/>
            <a:ext cx="3552461" cy="86444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Обращаться</a:t>
            </a:r>
            <a:r>
              <a:rPr lang="ru-RU" dirty="0"/>
              <a:t> в электросетевую организацию.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07ACE7-1F8F-25DC-CF69-0FC02ACB1B37}"/>
              </a:ext>
            </a:extLst>
          </p:cNvPr>
          <p:cNvSpPr txBox="1"/>
          <p:nvPr/>
        </p:nvSpPr>
        <p:spPr>
          <a:xfrm>
            <a:off x="600077" y="4310743"/>
            <a:ext cx="7619998" cy="647658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r>
              <a:rPr lang="ru-RU" dirty="0">
                <a:latin typeface="+mj-lt"/>
              </a:rPr>
              <a:t>СРОК ЗАМЕНЫ – 6 месяцев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FCABC1-64BF-E5C3-55F1-DAAB63D8403E}"/>
              </a:ext>
            </a:extLst>
          </p:cNvPr>
          <p:cNvSpPr txBox="1"/>
          <p:nvPr/>
        </p:nvSpPr>
        <p:spPr>
          <a:xfrm>
            <a:off x="4738751" y="2836386"/>
            <a:ext cx="3481324" cy="86444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Обращаться</a:t>
            </a:r>
            <a:r>
              <a:rPr lang="ru-RU" dirty="0"/>
              <a:t> в энергосбытовую организацию</a:t>
            </a:r>
            <a:br>
              <a:rPr lang="ru-RU" dirty="0"/>
            </a:br>
            <a:r>
              <a:rPr lang="ru-RU" dirty="0"/>
              <a:t>со статусом гарантирующего поставщика.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D0E0F8E-A244-9F1D-7BE6-BF82DF463542}"/>
              </a:ext>
            </a:extLst>
          </p:cNvPr>
          <p:cNvCxnSpPr>
            <a:cxnSpLocks/>
            <a:stCxn id="35" idx="2"/>
            <a:endCxn id="15" idx="0"/>
          </p:cNvCxnSpPr>
          <p:nvPr/>
        </p:nvCxnSpPr>
        <p:spPr>
          <a:xfrm>
            <a:off x="6479412" y="2146852"/>
            <a:ext cx="1" cy="689534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770EC87-BAAC-2F62-FB55-DEDB0E972F3C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376306" y="3700826"/>
            <a:ext cx="0" cy="609917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1C7B43F8-BDF5-CA15-EFA1-A47F8969EC97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479413" y="3700826"/>
            <a:ext cx="0" cy="609917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BE05866-2BA1-99E3-A5B2-FA787B5FD25B}"/>
              </a:ext>
            </a:extLst>
          </p:cNvPr>
          <p:cNvSpPr txBox="1"/>
          <p:nvPr/>
        </p:nvSpPr>
        <p:spPr>
          <a:xfrm>
            <a:off x="4738750" y="976312"/>
            <a:ext cx="3481324" cy="117054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Многоквартирный дом, </a:t>
            </a:r>
            <a:r>
              <a:rPr lang="ru-RU" dirty="0">
                <a:latin typeface="PF Din Text Cond Pro Light" panose="02000000000000000000" pitchFamily="2" charset="0"/>
              </a:rPr>
              <a:t>за исключением помещений, электроснабжение которых осуществляется без использования общего имущества здания</a:t>
            </a:r>
            <a:r>
              <a:rPr lang="ru-RU" dirty="0">
                <a:latin typeface="+mj-lt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6DB08A-E937-550D-1E66-B8B56C20743E}"/>
              </a:ext>
            </a:extLst>
          </p:cNvPr>
          <p:cNvSpPr txBox="1"/>
          <p:nvPr/>
        </p:nvSpPr>
        <p:spPr>
          <a:xfrm>
            <a:off x="8987900" y="3268606"/>
            <a:ext cx="2604023" cy="320087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err="1">
                <a:solidFill>
                  <a:schemeClr val="bg1"/>
                </a:solidFill>
                <a:latin typeface="+mj-lt"/>
              </a:rPr>
              <a:t>Для корректного оформления заявки необходимо предоставить: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</a:rPr>
              <a:t>Контактные данные</a:t>
            </a:r>
            <a:r>
              <a:rPr lang="en-US" sz="1200" dirty="0" err="1">
                <a:solidFill>
                  <a:schemeClr val="bg1"/>
                </a:solidFill>
              </a:rPr>
              <a:t>;</a:t>
            </a:r>
            <a:endParaRPr lang="ru-RU" sz="1200" dirty="0" err="1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</a:rPr>
              <a:t>Причину обращения</a:t>
            </a:r>
            <a:r>
              <a:rPr lang="en-US" sz="1200" dirty="0" err="1">
                <a:solidFill>
                  <a:schemeClr val="bg1"/>
                </a:solidFill>
              </a:rPr>
              <a:t>;</a:t>
            </a:r>
            <a:endParaRPr lang="ru-RU" sz="1200" dirty="0" err="1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Адрес нахождения </a:t>
            </a:r>
            <a:r>
              <a:rPr lang="ru-RU" sz="1200" dirty="0" err="1">
                <a:solidFill>
                  <a:schemeClr val="bg1"/>
                </a:solidFill>
              </a:rPr>
              <a:t>энергопринимающих</a:t>
            </a:r>
            <a:r>
              <a:rPr lang="ru-RU" sz="1200" dirty="0">
                <a:solidFill>
                  <a:schemeClr val="bg1"/>
                </a:solidFill>
              </a:rPr>
              <a:t> устройств</a:t>
            </a:r>
            <a:r>
              <a:rPr lang="en-US" sz="1200" dirty="0" err="1">
                <a:solidFill>
                  <a:schemeClr val="bg1"/>
                </a:solidFill>
              </a:rPr>
              <a:t>;</a:t>
            </a:r>
            <a:endParaRPr lang="ru-RU" sz="1200" dirty="0" err="1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Место установки прибора учета</a:t>
            </a:r>
            <a:r>
              <a:rPr lang="en-US" sz="1200" dirty="0">
                <a:solidFill>
                  <a:schemeClr val="bg1"/>
                </a:solidFill>
              </a:rPr>
              <a:t>;</a:t>
            </a:r>
            <a:endParaRPr lang="ru-RU" sz="1200" dirty="0" err="1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Тип и серийный номер прибора учета</a:t>
            </a:r>
            <a:r>
              <a:rPr lang="en-US" sz="1200" dirty="0">
                <a:solidFill>
                  <a:schemeClr val="bg1"/>
                </a:solidFill>
              </a:rPr>
              <a:t>;</a:t>
            </a:r>
            <a:endParaRPr lang="ru-RU" sz="1200" dirty="0" err="1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</a:rPr>
              <a:t>Подтверждение полномочий</a:t>
            </a:r>
            <a:r>
              <a:rPr lang="en-US" sz="1200" dirty="0" err="1">
                <a:solidFill>
                  <a:schemeClr val="bg1"/>
                </a:solidFill>
              </a:rPr>
              <a:t/>
            </a:r>
            <a:br>
              <a:rPr lang="en-US" sz="1200" dirty="0" err="1">
                <a:solidFill>
                  <a:schemeClr val="bg1"/>
                </a:solidFill>
              </a:rPr>
            </a:br>
            <a:r>
              <a:rPr lang="ru-RU" sz="1200" dirty="0" err="1">
                <a:solidFill>
                  <a:schemeClr val="bg1"/>
                </a:solidFill>
              </a:rPr>
              <a:t>(при представительстве)</a:t>
            </a:r>
            <a:r>
              <a:rPr lang="en-US" sz="1200" dirty="0" err="1">
                <a:solidFill>
                  <a:schemeClr val="bg1"/>
                </a:solidFill>
              </a:rPr>
              <a:t>;</a:t>
            </a:r>
            <a:endParaRPr lang="ru-RU" sz="1200" dirty="0" err="1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</a:rPr>
              <a:t>Для юр. лица наименование, ИНН,</a:t>
            </a:r>
            <a:r>
              <a:rPr lang="en-US" sz="1200" dirty="0" err="1">
                <a:solidFill>
                  <a:schemeClr val="bg1"/>
                </a:solidFill>
              </a:rPr>
              <a:t/>
            </a:r>
            <a:br>
              <a:rPr lang="en-US" sz="1200" dirty="0" err="1">
                <a:solidFill>
                  <a:schemeClr val="bg1"/>
                </a:solidFill>
              </a:rPr>
            </a:br>
            <a:r>
              <a:rPr lang="ru-RU" sz="1200" dirty="0" err="1">
                <a:solidFill>
                  <a:schemeClr val="bg1"/>
                </a:solidFill>
              </a:rPr>
              <a:t>номер записи ЕГРЮЛ</a:t>
            </a:r>
            <a:r>
              <a:rPr lang="en-US" sz="1200" dirty="0" err="1">
                <a:solidFill>
                  <a:schemeClr val="bg1"/>
                </a:solidFill>
              </a:rPr>
              <a:t>;</a:t>
            </a:r>
            <a:endParaRPr lang="ru-RU" sz="1200" dirty="0" err="1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Фактический адрес, номер договора энергоснабжения.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E05866-2BA1-99E3-A5B2-FA787B5FD25B}"/>
              </a:ext>
            </a:extLst>
          </p:cNvPr>
          <p:cNvSpPr txBox="1"/>
          <p:nvPr/>
        </p:nvSpPr>
        <p:spPr>
          <a:xfrm>
            <a:off x="606697" y="976312"/>
            <a:ext cx="3552461" cy="117054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ctr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Частное домовладение, садоводческое/дачное владение и т.п.</a:t>
            </a:r>
          </a:p>
        </p:txBody>
      </p:sp>
    </p:spTree>
    <p:extLst>
      <p:ext uri="{BB962C8B-B14F-4D97-AF65-F5344CB8AC3E}">
        <p14:creationId xmlns:p14="http://schemas.microsoft.com/office/powerpoint/2010/main" val="41449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D039-5030-1351-A706-C930383E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ПОВЕРКА ПРИБОРА УЧЕТА ЭЛЕКТРОЭНЕРГИИ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07148B-79E4-5147-E9A8-D9511CD250D8}"/>
              </a:ext>
            </a:extLst>
          </p:cNvPr>
          <p:cNvSpPr txBox="1"/>
          <p:nvPr/>
        </p:nvSpPr>
        <p:spPr>
          <a:xfrm>
            <a:off x="8987901" y="852560"/>
            <a:ext cx="2604023" cy="1446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  <a:latin typeface="+mj-lt"/>
              </a:rPr>
              <a:t>При истечении </a:t>
            </a:r>
            <a:r>
              <a:rPr lang="ru-RU" sz="1200" dirty="0" err="1">
                <a:solidFill>
                  <a:schemeClr val="bg1"/>
                </a:solidFill>
                <a:latin typeface="+mj-lt"/>
              </a:rPr>
              <a:t>межповерочного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1200" dirty="0">
                <a:solidFill>
                  <a:schemeClr val="bg1"/>
                </a:solidFill>
                <a:latin typeface="+mj-lt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</a:rPr>
              <a:t>интервала </a:t>
            </a:r>
          </a:p>
          <a:p>
            <a:pPr>
              <a:spcBef>
                <a:spcPts val="1200"/>
              </a:spcBef>
            </a:pPr>
            <a:r>
              <a:rPr lang="ru-RU" sz="1200" dirty="0">
                <a:solidFill>
                  <a:schemeClr val="bg1"/>
                </a:solidFill>
              </a:rPr>
              <a:t>Прибор учета электроэнергии не перестает быть работоспособным, потребитель электроэнергии и дальше продолжает оплачивать электроэнергию по показаниям данного прибора учета до его замены.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AAD1E8B-012E-8993-63A1-FD5F70BDA15E}"/>
              </a:ext>
            </a:extLst>
          </p:cNvPr>
          <p:cNvSpPr txBox="1">
            <a:spLocks/>
          </p:cNvSpPr>
          <p:nvPr/>
        </p:nvSpPr>
        <p:spPr>
          <a:xfrm>
            <a:off x="9422932" y="401637"/>
            <a:ext cx="1055398" cy="19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r>
              <a:rPr lang="ru-RU" sz="1400">
                <a:solidFill>
                  <a:schemeClr val="bg1"/>
                </a:solidFill>
              </a:rPr>
              <a:t>ВАЖНО!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41B0C16-B022-A8FF-572F-E8BB0BE58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7901" y="324333"/>
            <a:ext cx="324000" cy="324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67B20E8-EAA7-098D-9317-8A9808159B71}"/>
              </a:ext>
            </a:extLst>
          </p:cNvPr>
          <p:cNvSpPr txBox="1"/>
          <p:nvPr/>
        </p:nvSpPr>
        <p:spPr>
          <a:xfrm>
            <a:off x="600075" y="975794"/>
            <a:ext cx="7619999" cy="977177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no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 err="1">
                <a:latin typeface="+mj-lt"/>
              </a:rPr>
              <a:t>Межповерочный</a:t>
            </a:r>
            <a:r>
              <a:rPr lang="ru-RU" dirty="0">
                <a:latin typeface="+mj-lt"/>
              </a:rPr>
              <a:t> интервал (МПИ) </a:t>
            </a:r>
          </a:p>
          <a:p>
            <a:pPr algn="l"/>
            <a:r>
              <a:rPr lang="ru-RU" dirty="0"/>
              <a:t>Интервал времени, в течение которого изготовитель гарантирует точность показаний прибора и соответствие заявленным в паспорте техническим характеристикам.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A6C2B-9E45-5665-571E-2DC0D68CE5D9}"/>
              </a:ext>
            </a:extLst>
          </p:cNvPr>
          <p:cNvSpPr txBox="1"/>
          <p:nvPr/>
        </p:nvSpPr>
        <p:spPr>
          <a:xfrm>
            <a:off x="600075" y="2299110"/>
            <a:ext cx="7619999" cy="1233772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Истечение </a:t>
            </a:r>
            <a:r>
              <a:rPr lang="ru-RU" dirty="0" err="1">
                <a:latin typeface="+mj-lt"/>
              </a:rPr>
              <a:t>межповерочного</a:t>
            </a:r>
            <a:r>
              <a:rPr lang="ru-RU" dirty="0">
                <a:latin typeface="+mj-lt"/>
              </a:rPr>
              <a:t> интервала</a:t>
            </a:r>
          </a:p>
          <a:p>
            <a:pPr algn="l"/>
            <a:r>
              <a:rPr lang="ru-RU" dirty="0"/>
              <a:t>При истечении МПИ электросетевая или энергосбытовая </a:t>
            </a:r>
            <a:r>
              <a:rPr lang="ru-RU" dirty="0" smtClean="0"/>
              <a:t>(</a:t>
            </a:r>
            <a:r>
              <a:rPr lang="ru-RU" dirty="0">
                <a:latin typeface="PF Din Text Cond Pro Light" panose="02000000000000000000" pitchFamily="2" charset="0"/>
              </a:rPr>
              <a:t>в отношении многоквартирных домов</a:t>
            </a:r>
            <a:r>
              <a:rPr lang="ru-RU" dirty="0" smtClean="0"/>
              <a:t>) </a:t>
            </a:r>
            <a:r>
              <a:rPr lang="ru-RU" dirty="0"/>
              <a:t>организации производят поверку либо замену прибора учета электроэнергии, либо измерительного комплекса (совокупность приборов учёта и измерительных трансформаторов тока и (или) напряжения).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62D66-B843-FCD8-64E3-8C7CB6ED044D}"/>
              </a:ext>
            </a:extLst>
          </p:cNvPr>
          <p:cNvSpPr txBox="1"/>
          <p:nvPr/>
        </p:nvSpPr>
        <p:spPr>
          <a:xfrm>
            <a:off x="600075" y="3880682"/>
            <a:ext cx="7619999" cy="1018328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txBody>
          <a:bodyPr wrap="square" lIns="144000" tIns="108000" rIns="144000" bIns="108000" rtlCol="0" anchor="t">
            <a:spAutoFit/>
          </a:bodyPr>
          <a:lstStyle>
            <a:defPPr>
              <a:defRPr lang="ru-RU"/>
            </a:defPPr>
            <a:lvl1pPr algn="ctr">
              <a:spcBef>
                <a:spcPts val="1200"/>
              </a:spcBef>
              <a:defRPr sz="1400"/>
            </a:lvl1pPr>
          </a:lstStyle>
          <a:p>
            <a:pPr algn="l"/>
            <a:r>
              <a:rPr lang="ru-RU" dirty="0">
                <a:latin typeface="+mj-lt"/>
              </a:rPr>
              <a:t>Срок </a:t>
            </a:r>
            <a:r>
              <a:rPr lang="ru-RU" dirty="0" err="1">
                <a:latin typeface="+mj-lt"/>
              </a:rPr>
              <a:t>межповерочного</a:t>
            </a:r>
            <a:r>
              <a:rPr lang="ru-RU" dirty="0">
                <a:latin typeface="+mj-lt"/>
              </a:rPr>
              <a:t> интервала</a:t>
            </a:r>
          </a:p>
          <a:p>
            <a:pPr algn="l"/>
            <a:r>
              <a:rPr lang="ru-RU" dirty="0"/>
              <a:t>Для большинства приборов учета составляет 16 лет (указывается в паспорте устройства или на корпусе</a:t>
            </a:r>
            <a:br>
              <a:rPr lang="ru-RU" dirty="0"/>
            </a:br>
            <a:r>
              <a:rPr lang="ru-RU" dirty="0"/>
              <a:t>прибора учета электроэнергии).</a:t>
            </a:r>
          </a:p>
        </p:txBody>
      </p:sp>
    </p:spTree>
    <p:extLst>
      <p:ext uri="{BB962C8B-B14F-4D97-AF65-F5344CB8AC3E}">
        <p14:creationId xmlns:p14="http://schemas.microsoft.com/office/powerpoint/2010/main" val="10661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!RUS_Шаблон_16х9_россети_705</Template>
  <TotalTime>21463</TotalTime>
  <Words>1560</Words>
  <Application>Microsoft Office PowerPoint</Application>
  <PresentationFormat>Широкоэкранный</PresentationFormat>
  <Paragraphs>150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PF Din Text Cond Pro</vt:lpstr>
      <vt:lpstr>PF Din Text Cond Pro Light</vt:lpstr>
      <vt:lpstr>PF Din Text Cond Pro Medium</vt:lpstr>
      <vt:lpstr>PF Din Text Cond Pro Обычный</vt:lpstr>
      <vt:lpstr>Wingdings</vt:lpstr>
      <vt:lpstr>FSK</vt:lpstr>
      <vt:lpstr>ПАМЯТКА ДЛЯ ПОТРЕБИТЕЛЯ ЭЛЕКТРОЭНЕРГИИ</vt:lpstr>
      <vt:lpstr>КАКИЕ ОРГАНИЗАЦИИ И ГДЕ УСТАНАВЛИВАЮТ ПРИБОРЫ УЧЕТА ЭЛЕКТРОЭНЕРГИИ</vt:lpstr>
      <vt:lpstr>ТИПЫ ПРИБОРОВ УЧЕТА ЭЛЕКТРОЭНЕРГИИ И ПЕРЕДАЧА ПОКАЗАНИЙ</vt:lpstr>
      <vt:lpstr>ТАРИФ НА ЭЛЕКТРОЭНЕРГИЮ</vt:lpstr>
      <vt:lpstr>ПОТРЕБЛЕНИЕ ЭЛЕКТРОЭНЕРГИИ В НАРУШЕНИЕ УСТАНОВЛЕННОГО ЗАКОНОДАТЕЛЬСТВОМ ПОРЯДКА</vt:lpstr>
      <vt:lpstr>СНЯТИЕ ПОКАЗАНИЙ И ПРОВЕРКА ПРИБОРА УЧЕТА ЭЛЕКТРОЭНЕРГИИ</vt:lpstr>
      <vt:lpstr>НЕИСПРАВНОСТИ ПРИБОРА УЧЕТА ЭЛЕКТРОЭНЕРГИИ</vt:lpstr>
      <vt:lpstr>ЗАМЕНА ПРИБОРА УЧЕТА ЭЛЕКТРОЭНЕРГИИ</vt:lpstr>
      <vt:lpstr>ПОВЕРКА ПРИБОРА УЧЕТА ЭЛЕКТРОЭНЕРГИИ</vt:lpstr>
      <vt:lpstr>НЕВЕРНЫЕ ПОКАЗАНИЯ ПРИБОРА УЧЕТА ЭЛЕКТРОЭНЕРГИИ ИЛИ НАЧИСЛЕНИЯ</vt:lpstr>
      <vt:lpstr>ЗАМЕНА ПУЛЬТА ДИСТАНЦИОННОГО УПРАВЛЕНИЯ ПРИБОРОМ УЧЕТА</vt:lpstr>
      <vt:lpstr>СПИСОК ОСНОВНЫХ НОРМАТИВНЫХ ПРАВОВЫХ АКТОВ РОССИЙСКОЙ ФЕДЕРАЦИИ В СФЕРЕ ПРЕДОСТАВЛЕНИЯ ЭЛЕКТРОСЕТЕВЫХ УСЛУГ</vt:lpstr>
    </vt:vector>
  </TitlesOfParts>
  <Company>ПАО "ФСК ЕЭС"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Мамаева Александра Матвеевна</dc:creator>
  <cp:lastModifiedBy>Воловикис Владимир Леонтьевич</cp:lastModifiedBy>
  <cp:revision>421</cp:revision>
  <cp:lastPrinted>2025-02-19T08:52:10Z</cp:lastPrinted>
  <dcterms:created xsi:type="dcterms:W3CDTF">2021-05-11T08:59:45Z</dcterms:created>
  <dcterms:modified xsi:type="dcterms:W3CDTF">2025-03-07T11:55:12Z</dcterms:modified>
</cp:coreProperties>
</file>