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</p:sldMasterIdLst>
  <p:sldIdLst>
    <p:sldId id="258" r:id="rId4"/>
    <p:sldId id="259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10" r:id="rId17"/>
    <p:sldId id="311" r:id="rId18"/>
    <p:sldId id="312" r:id="rId19"/>
    <p:sldId id="262" r:id="rId20"/>
    <p:sldId id="263" r:id="rId21"/>
    <p:sldId id="346" r:id="rId22"/>
    <p:sldId id="266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42" r:id="rId31"/>
    <p:sldId id="343" r:id="rId32"/>
    <p:sldId id="344" r:id="rId33"/>
    <p:sldId id="345" r:id="rId34"/>
    <p:sldId id="341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291" r:id="rId46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CC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Состав акционеров - владельцев более 5% уставного капитала ПАО "МРСК Юга" на </a:t>
            </a:r>
            <a:r>
              <a:rPr lang="ru-RU" dirty="0" smtClean="0"/>
              <a:t>31.12.2018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2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78828828828829"/>
          <c:y val="0.22536336324542974"/>
          <c:w val="0.8254504504504504"/>
          <c:h val="0.46674468683933212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Состав акционеров на 13.03.2017 (последнюю дату закрытия реестра владельцев именных ценных бумаг)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10-4208-9F52-BFEE55B7F4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10-4208-9F52-BFEE55B7F4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610-4208-9F52-BFEE55B7F4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610-4208-9F52-BFEE55B7F4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Лист1!$B$2:$B$11</c:f>
              <c:strCache>
                <c:ptCount val="4"/>
                <c:pt idx="0">
                  <c:v>Публичное акционерное общество «Российские сети»</c:v>
                </c:pt>
                <c:pt idx="1">
                  <c:v>PROTSVETANIYE HOLDINGS LIMITED</c:v>
                </c:pt>
                <c:pt idx="2">
                  <c:v>Государственная доля</c:v>
                </c:pt>
                <c:pt idx="3">
                  <c:v>Остальные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4"/>
                <c:pt idx="0">
                  <c:v>65.12</c:v>
                </c:pt>
                <c:pt idx="1">
                  <c:v>7.71</c:v>
                </c:pt>
                <c:pt idx="2">
                  <c:v>0.1</c:v>
                </c:pt>
                <c:pt idx="3" formatCode="0.00">
                  <c:v>27.07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10-4208-9F52-BFEE55B7F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2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8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3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78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18" tIns="45497" rIns="91018" bIns="45497" anchor="ctr"/>
          <a:lstStyle>
            <a:lvl1pPr algn="l">
              <a:defRPr/>
            </a:lvl1pPr>
          </a:lstStyle>
          <a:p>
            <a:pPr defTabSz="9101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614"/>
            <a:ext cx="439048" cy="3646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8056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3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51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4" y="6356351"/>
            <a:ext cx="2895600" cy="36512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2E75-6894-4793-9ACC-FC792B74EA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18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76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39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13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26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07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91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89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94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31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70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93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33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68264" tIns="34123" rIns="68264" bIns="34123" anchor="ctr"/>
          <a:lstStyle>
            <a:lvl1pPr algn="l">
              <a:defRPr/>
            </a:lvl1pPr>
          </a:lstStyle>
          <a:p>
            <a:pPr defTabSz="68259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616"/>
            <a:ext cx="439048" cy="3646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1526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566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53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4" y="6356351"/>
            <a:ext cx="2895600" cy="36512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2E75-6894-4793-9ACC-FC792B74EA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43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DFD3-81B7-41A0-8551-1DEB24151C5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C2AA-67B4-4EE3-B74F-F9F7C80C5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DFD3-81B7-41A0-8551-1DEB24151C5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C2AA-67B4-4EE3-B74F-F9F7C80C5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03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DFD3-81B7-41A0-8551-1DEB24151C5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C2AA-67B4-4EE3-B74F-F9F7C80C5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40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DFD3-81B7-41A0-8551-1DEB24151C5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C2AA-67B4-4EE3-B74F-F9F7C80C5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11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DFD3-81B7-41A0-8551-1DEB24151C5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C2AA-67B4-4EE3-B74F-F9F7C80C5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36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DFD3-81B7-41A0-8551-1DEB24151C5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C2AA-67B4-4EE3-B74F-F9F7C80C5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3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DFD3-81B7-41A0-8551-1DEB24151C5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C2AA-67B4-4EE3-B74F-F9F7C80C5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3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89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DFD3-81B7-41A0-8551-1DEB24151C5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C2AA-67B4-4EE3-B74F-F9F7C80C5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48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DFD3-81B7-41A0-8551-1DEB24151C5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C2AA-67B4-4EE3-B74F-F9F7C80C5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970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DFD3-81B7-41A0-8551-1DEB24151C5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C2AA-67B4-4EE3-B74F-F9F7C80C5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58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DFD3-81B7-41A0-8551-1DEB24151C5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2C2AA-67B4-4EE3-B74F-F9F7C80C5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22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18" tIns="45497" rIns="91018" bIns="45497" anchor="ctr"/>
          <a:lstStyle>
            <a:lvl1pPr algn="l">
              <a:defRPr/>
            </a:lvl1pPr>
          </a:lstStyle>
          <a:p>
            <a:pPr defTabSz="9101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616"/>
            <a:ext cx="439048" cy="3646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84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2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9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9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50" y="28539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09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9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75" y="40642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4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106" y="35179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51" y="28539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10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0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76" y="40642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5" y="51054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107" y="35179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5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4DFD3-81B7-41A0-8551-1DEB24151C51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2C2AA-67B4-4EE3-B74F-F9F7C80C5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1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jp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jp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emf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senkotg\AppData\Local\Microsoft\Windows\Temporary Internet Files\Content.Outlook\4WWCS5OQ\Презентация_Опор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6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97" y="5965973"/>
            <a:ext cx="2140197" cy="86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96" y="5805996"/>
            <a:ext cx="1846551" cy="1052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822" y="4778667"/>
            <a:ext cx="8976674" cy="101566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0000"/>
                </a:solidFill>
              </a:rPr>
              <a:t>ОСНОВНЫЕ ПОКАЗАТЕЛИ ДЕЯТЕЛЬНОСТИ </a:t>
            </a:r>
            <a:endParaRPr lang="ru-RU" altLang="ru-RU" sz="24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000000"/>
                </a:solidFill>
              </a:rPr>
              <a:t>ЗА 2018 ГОД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25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4499993" y="6433703"/>
            <a:ext cx="504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906602" y="332656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r" defTabSz="955675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kumimoji="0" lang="ru-RU" alt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151834"/>
              </p:ext>
            </p:extLst>
          </p:nvPr>
        </p:nvGraphicFramePr>
        <p:xfrm>
          <a:off x="539552" y="692696"/>
          <a:ext cx="8136904" cy="5487428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Мая 2018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Необычный урок электробезопасности прошел в школе-интернате станицы Слащевской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Кумылженского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района. Его провели байкеры во главе с вице-президентом Михайловского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байкерского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клуба «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Motor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Sapiens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Владимиром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Казменкиным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 своему основному роду деятельности являющимся начальником отдела производственной безопасности «Михайловских электрических сетей» волгоградского филиала ПАО «МРСК Юга».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Июня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Генеральный директор ПАО «МРСК Юга» Борис Эбзеев принял участие в выездном совещании на стадионе «Ростов-Арена», которое провел заместитель министра энергетики Российской Федерации Андрей Черезов. Участники обсудили вопросы обеспечения надежного и бесперебойного электроснабжения объектов, задействованных в проведении чемпионата мира по футболу FIFA 2018 в Ростове-на-Дону.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9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Июня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Генеральныи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̆ директор ПАО «МРСК Юга» Борис Эбзеев и губернатор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Волгоградскои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̆ области Андрей Бочаров обсудили направления сотрудничества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электросетевои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̆ компании 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региональнои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̆ власти.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Обсуждались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перспективы электросетевого комплекса и ход реализации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инвестиционнои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̆ программы, тарифные перспективы и участие МРСК Юга в социальных проектах. В частности, сетевая компания окажет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содействие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реализации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федеральнои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̆ программы «Жильё для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молодои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̆ семьи» в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Волгоградскои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̆ области.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Июня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ПАО «МРСК Юга» состоялось годовое Общее собрание акционеров, на котором обсудили основные направления деятельности компании и достигнутые результаты в прошедшем году.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Июня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июня ПАО «МРСК Юга» принимала у себя делегацию крупнейшей энергетической южнокорейской компании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Korea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Corp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(KEPCO), занимающейся производством, передачей и распределением электроэнергии, а также развитием электроэнергетических проектов, в том числе в области тепловой, ветровой и атомной энергии.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Июня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Неправомерность постановления Волгоградского УФАС о наложении административного штрафа в размере 600 тыс. рублей на волгоградский филиал ПАО «МРСК Юга» подтвердил арбитражный суд апелляционной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инстанции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8160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r" defTabSz="955675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kumimoji="0" lang="ru-RU" alt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427985" y="6433703"/>
            <a:ext cx="57606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20" y="750017"/>
            <a:ext cx="8120343" cy="54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04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r" defTabSz="955675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kumimoji="0" lang="ru-RU" alt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499993" y="6433703"/>
            <a:ext cx="504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12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51" y="792450"/>
            <a:ext cx="8365589" cy="53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229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r" defTabSz="955675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kumimoji="0" lang="ru-RU" alt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4499993" y="6433703"/>
            <a:ext cx="504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36" y="835596"/>
            <a:ext cx="8369004" cy="49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5759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r" defTabSz="955675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kumimoji="0" lang="ru-RU" alt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499993" y="6433703"/>
            <a:ext cx="504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07485"/>
              </p:ext>
            </p:extLst>
          </p:nvPr>
        </p:nvGraphicFramePr>
        <p:xfrm>
          <a:off x="611560" y="763589"/>
          <a:ext cx="8064896" cy="5299522"/>
        </p:xfrm>
        <a:graphic>
          <a:graphicData uri="http://schemas.openxmlformats.org/drawingml/2006/table">
            <a:tbl>
              <a:tblPr/>
              <a:tblGrid>
                <a:gridCol w="12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2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  Октября 2018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Генеральный директор ПАО «МРСК Юга» Борис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Эбзеев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рассказал о ходе подготовки компании к ОЗП на заседании Правительственной комиссии под руководством заместителя министра энергетики РФ Андрея Черезова по вопросу подготовки субъектов Южного федерального округа к прохождению осенне-зимнего периода 2018-2019гг.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0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Октября  </a:t>
                      </a: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Делегация МРСК Юга приняла участие в международном форуме "Российская энергетическая неделя", на котором представители органов власти, лидеры крупнейших международных энергетических компаний, ведущие мировые эксперты обсудили основные тенденции развития мирового топливно-энергетического комплекса.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Октября 2018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волгоградского филиала ПАО «МРСК Юга» спроектировали и построили новую воздушную линию 0,4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позволившую присоединить к сетям энергокомпании котельную средней школы в п. Степной Ленинского района Волгоградской области.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Октября 2018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весомый вклад в организацию и успешное прохождение трудового сезона студенческих отрядов группы компаний «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Россети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ПАО «МРСК Юга» награждено почетным дипломом Общероссийского отраслевого объединения работодателей электроэнергетики «Энергетическая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работодательская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ассоциация России».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7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Октября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Более 2000 студентов прошли практику на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энергообъектах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компании «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Россети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 стройотрядах в 2018 году. Ростове-на-Дону прошла церемония закрытия трудового сезона студенческих отрядов группы компаний «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Россети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которая в этом году впервые состоялась в рамках Всероссийского слета студенческих строительных отрядов.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Октября  </a:t>
                      </a: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ПАО «МРСК Юга» вошло в двадцатку крупных налогоплательщиков, обеспечивающих максимальный объем поступлений в консолидированный бюджет Ростовской области.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100" b="1" baseline="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Октября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Астраханский филиал ПАО «МРСК Юга» поддержал проект автоматизированной системы управления ELMO юного изобретателя Дмитрия Попова. Проект вошел в двадцатку лучших, представленных на конкурсе «Энергопрорыв-2018» в рамках Российской энергетической недели.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103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r" defTabSz="955675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kumimoji="0" lang="ru-RU" alt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499993" y="6433703"/>
            <a:ext cx="504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846792"/>
              </p:ext>
            </p:extLst>
          </p:nvPr>
        </p:nvGraphicFramePr>
        <p:xfrm>
          <a:off x="636317" y="835596"/>
          <a:ext cx="8054499" cy="5462597"/>
        </p:xfrm>
        <a:graphic>
          <a:graphicData uri="http://schemas.openxmlformats.org/drawingml/2006/table">
            <a:tbl>
              <a:tblPr/>
              <a:tblGrid>
                <a:gridCol w="134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1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 Ноября 2018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специалистов ПАО «МРСК Юга» заняла третье место в компетенции «Интеллектуальная система учета электроэнергии» на V Национальном чемпионате сквозных рабочих профессий высокотехнологичных отраслей промышленности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WorldSkills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Hi-Tech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2018.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 Ноября 2018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волгоградского филиала ПАО «МРСК Юга» осуществили технологическое присоединение к электрическим сетям новых объектов двух сельхозпредприятий, работающих на территории Волгоградской области.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2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 Ноября 2018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адрес ростовского филиала ПАО «МРСК Юга» поступило благодарственное письмо от руководителя ФГБУ «САЦ Минэнерго России». Ситуационно-аналитический центр (САЦ) благодарит ростовских энергетиков за большой вклад и активное содействие в обеспечении бесперебойного электроснабжения спортивных и инфраструктурных объектов Чемпионата мира по футболу 2018 года.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Ноября 2018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Сотрудники волгоградского филиала ПАО «МРСК Юга» награждены почетными грамотами и благодарностью Министерства энергетики Российской Федерации за большой личный вклад в развитие топливно-энергетического комплекса.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Ноября 2018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Приволжском районе Астраханской области начал работу новый Центр облуживания потребителей МРСК Юга. Новый цифровой ЦОП способен принимать и обрабатывать более 100 обращений в день.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Ноября 2018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Топ-менеджеры МРСК Юга продемонстрировали аналитикам инвестиционного сообщества потенциал ПАО «МРСК Юга» и рассказали о финансово-хозяйственной, производственной деятельности компании. Во встрече приняли участие представители крупнейших инвестиционных компаний – УК «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Уралсиб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ПАО «ИК Русс-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и «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Sova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Ltd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2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 Декабря 2018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Делегация ПАО «МРСК Юга» во главе с генеральным директором Борисом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Эбзеевым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приняла участие в работе Международного форума «Электрические сети - 2018».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937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r" defTabSz="955675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kumimoji="0" lang="ru-RU" alt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4572001" y="6433703"/>
            <a:ext cx="4320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16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01098"/>
              </p:ext>
            </p:extLst>
          </p:nvPr>
        </p:nvGraphicFramePr>
        <p:xfrm>
          <a:off x="604734" y="980728"/>
          <a:ext cx="8061326" cy="4326818"/>
        </p:xfrm>
        <a:graphic>
          <a:graphicData uri="http://schemas.openxmlformats.org/drawingml/2006/table">
            <a:tbl>
              <a:tblPr/>
              <a:tblGrid>
                <a:gridCol w="1446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4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Декабря 2018</a:t>
                      </a:r>
                      <a:endParaRPr lang="ru-RU" sz="11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компании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Terna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монополиста электросетевого рынка Италии – заинтересовались опытом российских коллег по эксплуатации инновационных систем раннего обнаружения гололедообразования и устройств плавки гололеда на проводах и тросах ВЛ 35-220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кВ.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изучения особенностей этих систем итальянская делегация прибыла в Волгоградскую область.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Декабря </a:t>
                      </a: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Компания «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Россети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завершила тестовый период работы портала для потребителей «Светлая страна» и перешла к его эксплуатации во всех регионах присутствия своих предприятий распределительного сетевого комплекса.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ru-RU" sz="1100" b="1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Декабря </a:t>
                      </a: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Генеральный директор МРСК Юга принял участие в парламентских слушаниях по вопросу влияния тарифа на конкурентоспособность продукции.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8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292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0" y="381000"/>
            <a:ext cx="432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СТРУКТУРА АКЦИОНЕРНОГО КАПИТАЛА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08039" y="1064349"/>
            <a:ext cx="82404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/>
              <a:t>Уставный капитал ПАО «МРСК Юга» составляет </a:t>
            </a:r>
            <a:r>
              <a:rPr lang="ru-RU" altLang="ru-RU" sz="1300" b="1" dirty="0" smtClean="0"/>
              <a:t>6 903 905 717,7</a:t>
            </a:r>
            <a:r>
              <a:rPr lang="ru-RU" altLang="ru-RU" sz="1300" dirty="0" smtClean="0"/>
              <a:t>руб</a:t>
            </a:r>
            <a:r>
              <a:rPr lang="ru-RU" altLang="ru-RU" sz="1300" dirty="0"/>
              <a:t>. и разделен на </a:t>
            </a:r>
            <a:r>
              <a:rPr lang="ru-RU" altLang="ru-RU" sz="1300" b="1" dirty="0" smtClean="0"/>
              <a:t>69 039 057 177 </a:t>
            </a:r>
            <a:r>
              <a:rPr lang="ru-RU" altLang="ru-RU" sz="1300" dirty="0"/>
              <a:t>обыкновенных именных бездокументарных акций номинальной стоимостью </a:t>
            </a:r>
            <a:r>
              <a:rPr lang="ru-RU" altLang="ru-RU" sz="1300" b="1" dirty="0"/>
              <a:t>0,1</a:t>
            </a:r>
            <a:r>
              <a:rPr lang="ru-RU" altLang="ru-RU" sz="1300" dirty="0"/>
              <a:t> руб</a:t>
            </a:r>
            <a:r>
              <a:rPr lang="ru-RU" altLang="ru-RU" sz="1300" dirty="0" smtClean="0"/>
              <a:t>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62581" y="1736283"/>
            <a:ext cx="67242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/>
              <a:t>Статистическая информация об акционерах ПАО «МРСК Юга» на </a:t>
            </a:r>
            <a:r>
              <a:rPr lang="ru-RU" altLang="ru-RU" sz="1300" b="1" dirty="0" smtClean="0"/>
              <a:t>31.12.2018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/>
              <a:t>от количества размещенных акций ПАО «МРСК Юга»</a:t>
            </a:r>
            <a:endParaRPr lang="ru-RU" altLang="ru-RU" sz="1300" b="1" dirty="0"/>
          </a:p>
        </p:txBody>
      </p:sp>
      <p:graphicFrame>
        <p:nvGraphicFramePr>
          <p:cNvPr id="12" name="Group 4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635845"/>
              </p:ext>
            </p:extLst>
          </p:nvPr>
        </p:nvGraphicFramePr>
        <p:xfrm>
          <a:off x="508040" y="2253443"/>
          <a:ext cx="8362950" cy="3782453"/>
        </p:xfrm>
        <a:graphic>
          <a:graphicData uri="http://schemas.openxmlformats.org/drawingml/2006/table">
            <a:tbl>
              <a:tblPr/>
              <a:tblGrid>
                <a:gridCol w="276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3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Тип держателя акций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Количество акционеров Общества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Количество акций, шт.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Доля в уставном капитале,%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Владельцы </a:t>
                      </a: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физические лица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9139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1 413 089 604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2,05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i="1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i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нерезиденты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kern="1200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</a:t>
                      </a:r>
                      <a:endParaRPr lang="ru-RU" sz="1200" kern="1200" dirty="0">
                        <a:solidFill>
                          <a:srgbClr val="313131"/>
                        </a:solidFill>
                        <a:effectLst/>
                        <a:latin typeface="Roboto Condense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10 511 352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0,015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Владельцы </a:t>
                      </a:r>
                      <a:r>
                        <a:rPr lang="ru-RU" sz="1200" b="1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юридические </a:t>
                      </a:r>
                      <a:r>
                        <a:rPr lang="ru-RU" sz="1200" b="1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</a:t>
                      </a:r>
                      <a:r>
                        <a:rPr lang="ru-RU" sz="1200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67 620 723 747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97,94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i="1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i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нерезиденты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14 679 891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0,021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Государство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69 125 536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Счета </a:t>
                      </a: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неустановленных лиц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5 243 826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u="sng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</a:t>
                      </a:r>
                      <a:r>
                        <a:rPr lang="ru-RU" sz="1200" b="1" u="sng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9232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69 039 057 177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Номер слайда 1"/>
          <p:cNvSpPr txBox="1">
            <a:spLocks/>
          </p:cNvSpPr>
          <p:nvPr/>
        </p:nvSpPr>
        <p:spPr bwMode="auto">
          <a:xfrm>
            <a:off x="4499993" y="6433703"/>
            <a:ext cx="504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17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9598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0" y="381000"/>
            <a:ext cx="432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СТРУКТУРА АКЦИОНЕРНОГО КАПИТАЛА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499993" y="6433703"/>
            <a:ext cx="504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540224726"/>
              </p:ext>
            </p:extLst>
          </p:nvPr>
        </p:nvGraphicFramePr>
        <p:xfrm>
          <a:off x="1403648" y="1340768"/>
          <a:ext cx="608793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266995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43663" y="469900"/>
            <a:ext cx="2274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ФОНДОВЫЙ РЫНОК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05381" y="3133459"/>
            <a:ext cx="7913170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Динамика цены 1 акции ПАО «МРСК Юга» за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12 месяцев 2018г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(по данным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ПАО Московская биржа)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807973" y="3631751"/>
            <a:ext cx="170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Акции обыкн. (ММВБ) </a:t>
            </a:r>
          </a:p>
        </p:txBody>
      </p:sp>
      <p:pic>
        <p:nvPicPr>
          <p:cNvPr id="12" name="Picture 13" descr="ind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25" y="3699554"/>
            <a:ext cx="78348" cy="7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&amp;conf=me_ru&amp;seria=mic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871148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&amp;conf=me_ru&amp;seria=micexpw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095689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814005" y="3820247"/>
            <a:ext cx="1066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Индекс ММВБ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814005" y="4056628"/>
            <a:ext cx="25828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Индекс ММВБ Энергетика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17487" y="663747"/>
            <a:ext cx="870902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Акции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ПАО «МРСК Юга» допущены к обращению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03.07.2008 года. 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19.12.2011 (дата реорганизации ОАО «РТС») акции ПАО «МРСК Юга» обращались на ОАО «РТС» без прохождения процедуры листинга в двух режимах - «Т+0» (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тикер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MRKYG) и «RTS 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Classica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(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тикер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MRKY). 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12.07.2010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акции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торгуются на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ПАО Московская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биржа: с 12.07.2010 по 08.06.2013 -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Котировальном списке «Б» (</a:t>
            </a:r>
            <a:r>
              <a:rPr kumimoji="0" lang="ru-RU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тикер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 20.11.2011 включительно – MRKA, с 21.11.2011 – MRKY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);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09.06.2013, в соответствии с Правилами листинга Закрытого акционерного общества "Фондовая биржа ММВБ", утвержденными Советом директоров ЗАО "ФБ ММВБ" 31 декабря 2013 года, акции Общества включены во второй уровень Списка ценных бумаг, допущенных к торгам в ПАО Московская </a:t>
            </a:r>
            <a:r>
              <a:rPr kumimoji="0" lang="ru-RU" sz="12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биржа; с 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26.02.2018 </a:t>
            </a:r>
            <a:r>
              <a:rPr kumimoji="0" lang="ru-RU" sz="12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акции 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ПАО «МРСК Юга</a:t>
            </a:r>
            <a:r>
              <a:rPr kumimoji="0" lang="ru-RU" sz="12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переведены </a:t>
            </a:r>
            <a:r>
              <a:rPr kumimoji="0" lang="ru-RU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раздела «Второй уровень» в раздел «Третий уровень» Списка ценных бумаг, допущенных к торгам в ПАО Московская </a:t>
            </a:r>
            <a:r>
              <a:rPr kumimoji="0" lang="ru-RU" sz="12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Рыночная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капитализация Общества по состоянию на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31.12.2018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ПАО Московская биржа составила: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3 738 464 946,13 руб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Сделки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совершенные с акциями ПАО «МРСК Юга» на фондовых биржах за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месяцев 2018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г.: </a:t>
            </a: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  <a:buNone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ПАО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Московская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биржа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40 873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сделок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объем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387,67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 bwMode="auto">
          <a:xfrm>
            <a:off x="4499992" y="6433703"/>
            <a:ext cx="55803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chart.PriceImg" descr="https://chart.rsf.ru/superchart/chart/?conf=me_ru&amp;w=690&amp;h=280&amp;referer=http://mrsk-yuga.ru/&amp;d1=2018-01-01&amp;d2=2018-12-31&amp;lastUpdated=2019-02-27%2015:59&amp;type=1&amp;series=MICEX.SOID,micex,micexpwr&amp;main=MICEX.SOID&amp;target=chartingTool&amp;id=chart.PriceIm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" y="3336735"/>
            <a:ext cx="4763519" cy="17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chart.VolumeImg" descr="https://chart.rsf.ru/superchart/chart/?conf=me_ru&amp;w=690&amp;h=170&amp;referer=http://mrsk-yuga.ru/&amp;d1=2018-01-01&amp;d2=2018-12-31&amp;lastUpdated=2019-02-27%2015:59&amp;type=2&amp;series=MICEX.SOID&amp;main=MICEX.SOID&amp;target=chartingTool&amp;id=chart.VolumeIm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26259"/>
            <a:ext cx="5659735" cy="1153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615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092950" y="517525"/>
            <a:ext cx="172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СОДЕРЖАНИЕ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57416"/>
              </p:ext>
            </p:extLst>
          </p:nvPr>
        </p:nvGraphicFramePr>
        <p:xfrm>
          <a:off x="705614" y="1124744"/>
          <a:ext cx="8229600" cy="4617494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КЛЮЧЕВЫЕ НОВОСТИ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                                  3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СТРУКТУРА АКЦИОНЕРНОГО КАПИТАЛА         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17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ФОНДОВЫЙ РЫНОК                                                     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19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РЕШЕНИЯ, ПРИНЯТЫЕ СОВЕТОМ ДИРЕКТОРОВ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20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ФИНАНСОВО-ЭКОНОМИЧЕСКИЕ ПОКАЗАТЕЛИ                                                                                                 </a:t>
                      </a: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21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ПЕРЕХОД КОМПАНИИ НА НОВУЮ СИСТЕМУ ТАРИФНОГО РЕГУЛИРОВАНИЯ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28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РЕГУЛИРОВАНИЕ МЕТОДОМ ДОЛГОСРОЧНОЙ ИНДЕКСАЦИИ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НЕОБХОДИМОЙ ВАЛОВОЙ ВЫРУЧКИ (НВВ)                                                                                                                              29                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ИТОГИ ТАРИФНОГО РЕГУЛИРОВАНИЯ                                                                                                                                        31                                                        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ТЕХНИЧЕСКИЕ ХАРАКТЕРИСТИКИ АКТИВОВ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32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ПОКАЗАТЕЛИ ТРАНСПОРТА ЭЛЕКТРОЭНЕРГИИ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33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ИНВЕСТИЦИОННАЯ ДЕЯТЕЛЬНОСТЬ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34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РЕАЛИЗОВАННЫЕ ПРОЕКТЫ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36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08953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002921" y="356660"/>
            <a:ext cx="5043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РЕШЕНИЯ, ПРИНЯТЫЕ СОВЕТОМ ДИРЕКТОРОВ</a:t>
            </a:r>
            <a:endParaRPr lang="ru-RU" altLang="ru-RU" sz="13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332834" y="552923"/>
            <a:ext cx="8552242" cy="580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  <a:latin typeface="Calibri"/>
              <a:cs typeface="+mn-cs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В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4 квартале 2018 года проведено 11 заседаний Совета директоров ПАО «МРСК Юга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»,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на которых рассмотрено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48</a:t>
            </a:r>
            <a:r>
              <a:rPr lang="ru-RU" altLang="ru-RU" sz="1200" b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вопросов.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Наиболее важные вопросы были рассмотрены Советом директоров на следующих заседаниях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>
              <a:solidFill>
                <a:srgbClr val="002060"/>
              </a:solidFill>
              <a:latin typeface="Calibri"/>
              <a:cs typeface="+mn-cs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Совет директоров ПАО «МРСК Юга» 10.10.2018 (Протокол № 289/2018 от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15.10.2018)</a:t>
            </a:r>
            <a:b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</a:b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Советом 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директоров рассмотрен отчет 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 исполнении бизнес-плана ПАО «МРСК Юга» за 1 полугодие 2018 года, одобрен отчет об итогах выполнения инвестиционной программы Общества за 1 полугодие 2018 года, утверждена Политика в области информационных технологий, автоматизации и телекоммуникаций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Совет директоров ПАО «МРСК Юга» 13.12.2018 (Протокол № 292/2018 от 17.12.2018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)</a:t>
            </a:r>
            <a:b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</a:b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Советом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директоров рассмотрен отчет Генерального директора Общества о готовности ПАО «МРСК Юга» к прохождению осенне-зимнего периода 2018-2019 годов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Совет директоров ПАО «МРСК Юга» 20.12.2018 (Протокол № 293/2018 от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24.12.2018)</a:t>
            </a:r>
            <a:b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</a:b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Советом 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директоров у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тверждены Программа модернизации (реновации) электросетевых объектов ПАО «МРСК Юга» на период 2018–2026 гг., а также Программа мероприятий по снижению потерь электрической энергии в сетевом комплексе ПАО «МРСК Юга» в новой редакции. 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Совет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директоров ПАО «МРСК Юга»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27.12.2018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(Протокол №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296/2018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от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28.12.2018)</a:t>
            </a:r>
            <a:b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</a:b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Советом директоров принято решение о внесении изменений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Сценарные условия формирования инвестиционной программы ПАО «МРСК Юга»,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утв.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решением Совета директоров ПАО «МРСК Юга» от 02.02.2018 (протокол от 05.02.2018 №259/2018)</a:t>
            </a:r>
            <a:endParaRPr lang="ru-RU" altLang="ru-RU" sz="1200" b="1" dirty="0" smtClean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Совет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директоров ПАО «МРСК Юга»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29.12.2018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(Протокол №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297/2018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от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09.01.2019)</a:t>
            </a:r>
            <a:b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</a:b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Советом </a:t>
            </a:r>
            <a:r>
              <a:rPr lang="ru-RU" alt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директоров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рассмотрены отчёт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Генерального директора Общества об утверждении проекта инвестиционной программы ПАО «МРСК Юга» на 2019-2023 годы и проекта изменений, вносимых в инвестиционную программу ПАО «МРСК Юга» на период 2016-2022 гг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., а также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отчет о взаимодействии с органами исполнительной власти субъектов Российской Федерации по синхронизации выполнения единым центром компетенции по вопросам перспективного развития электроэнергетики (АО «Институт «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Энергосетьпроект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») «Схем и программ развития электроэнергетики субъектов Российской Федерации на пятилетний перспективный период» и «Комплексных программ развития электрических сетей на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пятилетний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перспективный период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algn="just">
              <a:spcBef>
                <a:spcPts val="300"/>
              </a:spcBef>
              <a:buNone/>
              <a:defRPr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499992" y="6433703"/>
            <a:ext cx="50405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20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491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3370" y="910628"/>
            <a:ext cx="70167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Бухгалтерская отчетность ПАО «МРСК Юга»,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подготовленная в соответствии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с Российскими стандартами бухгалтерского учета (РСБУ),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размещена на корпоративном веб-сайте ПАО «МРСК Юга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»: 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http:/www.mrsk-yuga.ru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102548" y="2359875"/>
          <a:ext cx="8938904" cy="3518378"/>
        </p:xfrm>
        <a:graphic>
          <a:graphicData uri="http://schemas.openxmlformats.org/drawingml/2006/table">
            <a:tbl>
              <a:tblPr/>
              <a:tblGrid>
                <a:gridCol w="488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2018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Выручка от реализации продукции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35 144 452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36 394 026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Себестоимость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28 630 009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30 683 371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Валовая прибыль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6 514 443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5 710 655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 до налогообложения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635 264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1 488 821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Чистая прибыль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511 438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1 121 711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67684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107506" y="745651"/>
          <a:ext cx="8938903" cy="5197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0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03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Структура затрат, тыс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рублей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46"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статьи затрат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2017  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2018  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8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8 011 799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8 768 967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6 544 577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7 127 884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5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Покупная электроэнергия для реализации потребителям электроэнергии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291 309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290 641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4303"/>
                  </a:ext>
                </a:extLst>
              </a:tr>
              <a:tr h="42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248 991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265 939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8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C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ырьё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926 921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1 084 503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9 621 870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9 920 708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Затраты на оплату труда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5 395 687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6 039 649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Страховые взносы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1 626 067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1 825 954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2 571 902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2 668 734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Прочие затраты, из них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1 401 082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1 459 359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Оплата работ и услуг сторонних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389 602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431 557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Расходы на страхование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91 574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90 097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Налоги и сборы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357 698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459 059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20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28 630 009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30 683 371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649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13150" y="790575"/>
            <a:ext cx="28432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Структура расходов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3" name="Объект 1"/>
          <p:cNvGraphicFramePr>
            <a:graphicFrameLocks/>
          </p:cNvGraphicFramePr>
          <p:nvPr>
            <p:extLst/>
          </p:nvPr>
        </p:nvGraphicFramePr>
        <p:xfrm>
          <a:off x="246063" y="1420813"/>
          <a:ext cx="4668837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Лист" r:id="rId6" imgW="4676740" imgH="2943341" progId="Excel.Sheet.8">
                  <p:embed/>
                </p:oleObj>
              </mc:Choice>
              <mc:Fallback>
                <p:oleObj name="Лист" r:id="rId6" imgW="4676740" imgH="2943341" progId="Excel.Sheet.8">
                  <p:embed/>
                  <p:pic>
                    <p:nvPicPr>
                      <p:cNvPr id="13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420813"/>
                        <a:ext cx="4668837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Диаграмма 9"/>
          <p:cNvGraphicFramePr>
            <a:graphicFrameLocks/>
          </p:cNvGraphicFramePr>
          <p:nvPr>
            <p:extLst/>
          </p:nvPr>
        </p:nvGraphicFramePr>
        <p:xfrm>
          <a:off x="3832225" y="3333750"/>
          <a:ext cx="4962525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" name="Диаграмма" r:id="rId8" imgW="4962509" imgH="2790889" progId="Excel.Chart.8">
                  <p:embed/>
                </p:oleObj>
              </mc:Choice>
              <mc:Fallback>
                <p:oleObj name="Диаграмма" r:id="rId8" imgW="4962509" imgH="2790889" progId="Excel.Chart.8">
                  <p:embed/>
                  <p:pic>
                    <p:nvPicPr>
                      <p:cNvPr id="14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3333750"/>
                        <a:ext cx="4962525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84039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838593"/>
            <a:ext cx="3013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Структура выручки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3" name="Объект 1"/>
          <p:cNvGraphicFramePr>
            <a:graphicFrameLocks/>
          </p:cNvGraphicFramePr>
          <p:nvPr>
            <p:extLst/>
          </p:nvPr>
        </p:nvGraphicFramePr>
        <p:xfrm>
          <a:off x="180975" y="1485900"/>
          <a:ext cx="4660900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" name="Лист" r:id="rId6" imgW="4667295" imgH="2952801" progId="Excel.Sheet.8">
                  <p:embed/>
                </p:oleObj>
              </mc:Choice>
              <mc:Fallback>
                <p:oleObj name="Лист" r:id="rId6" imgW="4667295" imgH="2952801" progId="Excel.Sheet.8">
                  <p:embed/>
                  <p:pic>
                    <p:nvPicPr>
                      <p:cNvPr id="13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485900"/>
                        <a:ext cx="4660900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Диаграмма 9"/>
          <p:cNvGraphicFramePr>
            <a:graphicFrameLocks/>
          </p:cNvGraphicFramePr>
          <p:nvPr>
            <p:extLst/>
          </p:nvPr>
        </p:nvGraphicFramePr>
        <p:xfrm>
          <a:off x="4270375" y="3160713"/>
          <a:ext cx="4676775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9" name="Диаграмма" r:id="rId8" imgW="4676740" imgH="2847924" progId="Excel.Chart.8">
                  <p:embed/>
                </p:oleObj>
              </mc:Choice>
              <mc:Fallback>
                <p:oleObj name="Диаграмма" r:id="rId8" imgW="4676740" imgH="2847924" progId="Excel.Chart.8">
                  <p:embed/>
                  <p:pic>
                    <p:nvPicPr>
                      <p:cNvPr id="14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3160713"/>
                        <a:ext cx="4676775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54150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162295" y="730403"/>
          <a:ext cx="8938900" cy="5366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2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4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2017 год, 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тыс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рублей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Свод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ПАО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«МРСК Юга»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по филиалам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Астрахань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Волгоград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Калм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Ростов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Кубань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Выручка, в т</a:t>
                      </a:r>
                      <a:r>
                        <a:rPr lang="ru-RU" sz="1100" b="1" u="none" strike="noStrike" dirty="0" smtClean="0"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35 144 452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5 114 894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10 772 602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1 543 136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17 682 487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передаче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33 439 198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4 979 060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10 684 080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668 218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17 107 840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технологическому присоединению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415 318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109 945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47 837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256 409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430 300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25 888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40 685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19 585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318 238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     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выручка от продажи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859 637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854 206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28 630 009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4 007 482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8 414 305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1 775 981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14 407 010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8 011 799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1 514 584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1 885 508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711 339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3 890 850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Покупная электроэнергия для реализации конечным потребителям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291 309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283 703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82098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6 544 577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1 330 001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1 535 373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332 228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3 346 975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248 991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75 794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12 259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130 514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 err="1">
                          <a:effectLst/>
                        </a:rPr>
                        <a:t>ырье</a:t>
                      </a:r>
                      <a:r>
                        <a:rPr lang="ru-RU" sz="1100" u="none" strike="noStrike" dirty="0">
                          <a:effectLst/>
                        </a:rPr>
                        <a:t> 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926 921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155 927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274 342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83 148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413 361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9 621 870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777 068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3 268 684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161 265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5 414 774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подрядчиков по обслуживанию и ремонту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196 675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60 392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110 510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сетевых компаний по передаче э/э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9 327 341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740 905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3 179 748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155 447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5 251 240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"ФСК ЕЭС"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6 743 287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451 873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2 519 079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155 447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3 616 888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распределительных сетевых компаний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2 584 054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289 032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660 669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1 634 353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Прочие услуги производственного характера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97 853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28 545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Затраты на оплату труда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5 395 687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809 495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1 780 815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474 335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2 328 085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Страховые взносы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1 626 067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246 168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533 862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142 443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702 824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2 571 902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436 978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528 932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191 253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1 413 367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Прочие затраты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1 401 082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223 189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416 503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95 345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655 507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12529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26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107506" y="819093"/>
          <a:ext cx="8938903" cy="5341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1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98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1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2018 год, 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тыс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рублей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Свод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ПАО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«МРСК Юга»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по филиалам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Астрахань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Волгоград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Калм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Ростов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Кубань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43"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Выручка, в т</a:t>
                      </a:r>
                      <a:r>
                        <a:rPr lang="ru-RU" sz="1100" b="1" u="none" strike="noStrike" dirty="0" smtClean="0"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36 394 026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5 256 160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10 879 791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1 774 464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18 458 269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16 252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передаче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34 928 358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5 136 184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10 778 660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905 339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18 108 175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технологическому присоединению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380 107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95 320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56 592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226 148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238 234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24 655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24 081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123 946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16 252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      выручка от продажи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847 327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842 997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30 683 371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4 197 228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8 863 947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1 976 797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15 626 741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8 493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8 768 967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1 639 397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2 172 023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788 649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4 161 323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66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Покупная электроэнергия для реализации конечным потребителям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290 641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284 108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7 127 884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1 430 123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1 761 755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396 388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3 539 619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265 939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32 365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84 565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138 483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 err="1">
                          <a:effectLst/>
                        </a:rPr>
                        <a:t>ырье</a:t>
                      </a:r>
                      <a:r>
                        <a:rPr lang="ru-RU" sz="1100" u="none" strike="noStrike" dirty="0">
                          <a:effectLst/>
                        </a:rPr>
                        <a:t> 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1 084 503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176 909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325 703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97 853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483 221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9 920 708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667 733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3 135 080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195 167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5 922 716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подрядчиков по обслуживанию и ремонту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187 075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21 231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55 210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105 188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сетевых компаний по передаче э/э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9 557 309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588 161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3 014 672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183 311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5 771 166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"ФСК ЕЭС"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6 517 251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293 288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2 230 016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183 311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3 810 637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распределительных сетевых компаний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3 040 058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294 873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784 656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1 960 528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Прочие услуги производственного характера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176 324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58 341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46 362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Затраты на оплату труда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6 039 649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906 577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2 005 294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515 605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2 608 690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Страховые взносы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1 825 954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275 570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603 871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155 773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789 768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2 668 734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451 363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533 062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210 600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1 472 204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Прочие затраты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1 459 359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256 589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414 618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111 004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672 041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5 031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9006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9975" y="1341438"/>
            <a:ext cx="4391025" cy="306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Показатели эффективности ПАО «МРСК Юга»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27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107505" y="1903413"/>
          <a:ext cx="8938904" cy="15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6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ROE, </a:t>
                      </a:r>
                      <a:r>
                        <a:rPr lang="ru-RU" sz="1400" u="none" strike="noStrike" dirty="0">
                          <a:effectLst/>
                        </a:rPr>
                        <a:t>рентабельность собственного капитала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ROA, </a:t>
                      </a:r>
                      <a:r>
                        <a:rPr lang="ru-RU" sz="1400" u="none" strike="noStrike" dirty="0">
                          <a:effectLst/>
                        </a:rPr>
                        <a:t>рентабельность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ROTA, </a:t>
                      </a:r>
                      <a:r>
                        <a:rPr lang="ru-RU" sz="1400" u="none" strike="noStrike" dirty="0">
                          <a:effectLst/>
                        </a:rPr>
                        <a:t>доходность совокупных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72163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5111"/>
            <a:ext cx="9144000" cy="54868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786611" y="6324637"/>
            <a:ext cx="3347864" cy="536096"/>
            <a:chOff x="5796136" y="6381330"/>
            <a:chExt cx="3250275" cy="4698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381330"/>
              <a:ext cx="1695450" cy="46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588" y="6381330"/>
              <a:ext cx="1554823" cy="46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4631747" y="6433705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28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23928" y="96622"/>
            <a:ext cx="52200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ПЕРЕХОД НА НОВУЮ СИСТЕМУ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ТАРИФНОГО РЕГУЛИРОВАНИЯ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66701" y="828995"/>
            <a:ext cx="8534399" cy="3693319"/>
          </a:xfrm>
          <a:prstGeom prst="rect">
            <a:avLst/>
          </a:prstGeom>
          <a:solidFill>
            <a:srgbClr val="EBF0F9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Филиалы ПАО «МРСК Юга» - </a:t>
            </a: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«Астраханьэнерго», «Калмэнерго» и «Ростовэнерго</a:t>
            </a:r>
            <a:r>
              <a:rPr kumimoji="0" lang="ru-RU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</a:t>
            </a:r>
            <a:r>
              <a:rPr kumimoji="0" lang="ru-RU" altLang="ru-RU" sz="1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2018 года  </a:t>
            </a:r>
            <a:r>
              <a:rPr kumimoji="0" lang="ru-RU" altLang="ru-RU" sz="13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перешли на </a:t>
            </a:r>
            <a:r>
              <a:rPr kumimoji="0" lang="ru-RU" altLang="ru-RU" sz="1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регулирование тарифов на услуги по передаче электроэнергии </a:t>
            </a:r>
            <a:r>
              <a:rPr kumimoji="0" lang="ru-RU" altLang="ru-RU" sz="13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методом долгосрочной индексации НВВ 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долгосрочным периодом регулирования </a:t>
            </a: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2018-2022 гг.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Долгосрочные 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параметры регулирования  и  НВВ указанных филиалов на  второй долгосрочный период регулирования установлены: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филиала «Астраханьэнерго» - постановлением Службы по тарифам Астраханской области от 28.12.2017 №216;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филиала «Калмэнерго» - 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приказом Региональной службы по тарифам Республики Калмыкия 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 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26.12.2017 №98-п/э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филиала «Ростовэнерго» - постановлением 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Региональной службы по тарифам Ростовской области 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 01.08.2018 №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44/1.</a:t>
            </a:r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соответствии с 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положениями п.38 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 ценообразования, утв. постановлением Правительства Российской Федерации от 29.12.2011 №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1178, в четвертом квартале 2018 года регулирующими органами субъектов РФ осуществлена ежегодная корректировка НВВ на передачу электроэнергии филиалов ПАО «МРСК Юга».  На 2019 год установлены единые котловые тарифы на передачу электроэнергии и скорректированная НВВ филиалов на 2019 год: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ля филиала «Астраханьэнерго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постановлением Службы по тарифам Астраханской области 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 26.12.2018 №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157;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ля филиала «Калмэнерго» - приказом Региональной службы по тарифам Республики Калмыкия от 24.12.2018 №105-п/э;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ля филиала «Ростовэнерго» – постановлением Региональной службы по тарифам Ростовской области от 28.12.2018 №92/7. </a:t>
            </a:r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0180" y="4612333"/>
            <a:ext cx="8643640" cy="15340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Тарифы на услуги по передаче электроэнергии для филиала 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ПАО «МРСК Юга» - </a:t>
            </a: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«Волгоградэнерго»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  <a:r>
              <a:rPr kumimoji="0" lang="ru-RU" altLang="ru-RU" sz="1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устанавливаются </a:t>
            </a:r>
            <a:r>
              <a:rPr kumimoji="0" lang="ru-RU" altLang="ru-RU" sz="13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методом долгосрочной </a:t>
            </a:r>
            <a:r>
              <a:rPr kumimoji="0" lang="ru-RU" altLang="ru-RU" sz="13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индексации НВВ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. В 2018 году закончился второй 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долгосрочный период регулирования 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2014 – 2018 гг. 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Приказом 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Комитета тарифного регулирования Волгоградской области от 26.12.2017 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№48/8 установлена необходимая 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валовая выручка 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и долгосрочные параметры регулирования </a:t>
            </a:r>
            <a:r>
              <a:rPr kumimoji="0" lang="ru-RU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на третий долгосрочный период регулирования 2019-2023 гг. 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Единые 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котловые тарифы на передачу электроэнергии на 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2019 год установлены приказом Комитета тарифного регулирования Волгоградской области от 26.12.2018 №48/23. </a:t>
            </a:r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9567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796136" y="6309320"/>
            <a:ext cx="3347864" cy="541887"/>
            <a:chOff x="5796136" y="6381330"/>
            <a:chExt cx="3250275" cy="4698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381330"/>
              <a:ext cx="1695450" cy="46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588" y="6381330"/>
              <a:ext cx="1554823" cy="46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7" y="6433705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29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700340" y="355600"/>
            <a:ext cx="61690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РЕГУЛИРОВАНИЕ МЕТОДОМ ДОЛГОСРОЧНОЙ ИНДЕКСАЦИИ НЕОБХОДИМОЙ ВАЛОВОЙ ВЫРУЧКИ (НВВ)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73752" y="5457205"/>
            <a:ext cx="86956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*) в соответствии  с постановлением </a:t>
            </a:r>
            <a:r>
              <a:rPr kumimoji="0" lang="ru-RU" alt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Региональной службы по тарифам Ростовской области от 28.12.2018 №</a:t>
            </a:r>
            <a:r>
              <a:rPr kumimoji="0" lang="ru-RU" alt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92/7 указана скорректированная НВВ, которая учитывает ИПР, утвержденную приказом Минэнерго России от 15.11.2018 №11</a:t>
            </a:r>
            <a:r>
              <a:rPr kumimoji="0" lang="en-US" alt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@</a:t>
            </a:r>
            <a:endParaRPr kumimoji="0" lang="ru-RU" altLang="ru-RU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179388" y="1104636"/>
          <a:ext cx="8785224" cy="1821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40">
                  <a:extLst>
                    <a:ext uri="{9D8B030D-6E8A-4147-A177-3AD203B41FA5}">
                      <a16:colId xmlns:a16="http://schemas.microsoft.com/office/drawing/2014/main" val="883970876"/>
                    </a:ext>
                  </a:extLst>
                </a:gridCol>
                <a:gridCol w="4104573">
                  <a:extLst>
                    <a:ext uri="{9D8B030D-6E8A-4147-A177-3AD203B41FA5}">
                      <a16:colId xmlns:a16="http://schemas.microsoft.com/office/drawing/2014/main" val="3649907454"/>
                    </a:ext>
                  </a:extLst>
                </a:gridCol>
                <a:gridCol w="936131">
                  <a:extLst>
                    <a:ext uri="{9D8B030D-6E8A-4147-A177-3AD203B41FA5}">
                      <a16:colId xmlns:a16="http://schemas.microsoft.com/office/drawing/2014/main" val="3814782141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241187243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1623834928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2327440512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2223020295"/>
                    </a:ext>
                  </a:extLst>
                </a:gridCol>
              </a:tblGrid>
              <a:tr h="1924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 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п/п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Астраханьэнерго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 второй ДПР 2018-2022г., 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млн.руб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589459"/>
                  </a:ext>
                </a:extLst>
              </a:tr>
              <a:tr h="190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2019*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159092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Инвестиционная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программа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243,2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477,5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220,1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795,0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1 148,7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284811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Подконтрольные и неподконтрольные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4 699,7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</a:t>
                      </a:r>
                      <a:r>
                        <a:rPr lang="ru-RU" sz="1100" u="none" strike="noStrike" dirty="0" smtClean="0">
                          <a:effectLst/>
                        </a:rPr>
                        <a:t>5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056,5</a:t>
                      </a:r>
                      <a:r>
                        <a:rPr lang="ru-RU" sz="1100" u="none" strike="noStrike" dirty="0" smtClean="0">
                          <a:effectLst/>
                        </a:rPr>
                        <a:t>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5 128,2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5 333,5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5 874,4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975165"/>
                  </a:ext>
                </a:extLst>
              </a:tr>
              <a:tr h="344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 итогам деятельности, связанные с необходимостью корректировки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НВВ, в </a:t>
                      </a:r>
                      <a:r>
                        <a:rPr lang="ru-RU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.: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759,3 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770,9   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606,6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519,0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97,4 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079313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</a:rPr>
                        <a:t>3.1.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Компенсация накопленного сглаживания</a:t>
                      </a:r>
                      <a:endParaRPr lang="ru-RU" sz="11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361,5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349,7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349,7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349,7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088754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</a:rPr>
                        <a:t>3.2.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Учтенные корректировки </a:t>
                      </a:r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итогам </a:t>
                      </a:r>
                      <a:r>
                        <a:rPr lang="ru-RU" sz="11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деятельности</a:t>
                      </a:r>
                      <a:endParaRPr lang="ru-RU" sz="11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397,8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421,2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257,0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169,3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97,4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943948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НВВ котловая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5 459,0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827,4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5 734,8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5 852,5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5 971,8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839914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r>
                        <a:rPr lang="ru-RU" sz="1100" u="none" strike="noStrike" dirty="0" smtClean="0">
                          <a:effectLst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Полезный отпуск (котловой), </a:t>
                      </a:r>
                      <a:r>
                        <a:rPr lang="ru-RU" sz="1100" u="none" strike="noStrike" dirty="0" err="1">
                          <a:effectLst/>
                        </a:rPr>
                        <a:t>млн.кВтч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2 813,4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</a:t>
                      </a:r>
                      <a:r>
                        <a:rPr lang="ru-RU" sz="1100" u="none" strike="noStrike" dirty="0" smtClean="0">
                          <a:effectLst/>
                        </a:rPr>
                        <a:t>883,2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2 841,8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2 856,1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2 870,5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39427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179388" y="3560874"/>
          <a:ext cx="8785224" cy="1859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40">
                  <a:extLst>
                    <a:ext uri="{9D8B030D-6E8A-4147-A177-3AD203B41FA5}">
                      <a16:colId xmlns:a16="http://schemas.microsoft.com/office/drawing/2014/main" val="2992721951"/>
                    </a:ext>
                  </a:extLst>
                </a:gridCol>
                <a:gridCol w="4104573">
                  <a:extLst>
                    <a:ext uri="{9D8B030D-6E8A-4147-A177-3AD203B41FA5}">
                      <a16:colId xmlns:a16="http://schemas.microsoft.com/office/drawing/2014/main" val="1406697956"/>
                    </a:ext>
                  </a:extLst>
                </a:gridCol>
                <a:gridCol w="936131">
                  <a:extLst>
                    <a:ext uri="{9D8B030D-6E8A-4147-A177-3AD203B41FA5}">
                      <a16:colId xmlns:a16="http://schemas.microsoft.com/office/drawing/2014/main" val="2603984326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2698868359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1957447180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737906194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1593787415"/>
                    </a:ext>
                  </a:extLst>
                </a:gridCol>
              </a:tblGrid>
              <a:tr h="1924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Ростовэнерго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 второй ДПР 2018-2022г., 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млн.руб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17480"/>
                  </a:ext>
                </a:extLst>
              </a:tr>
              <a:tr h="190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2019*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140922"/>
                  </a:ext>
                </a:extLst>
              </a:tr>
              <a:tr h="198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Инвестиционная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программа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804,3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1 275,1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689,2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718,0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741,2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942481"/>
                  </a:ext>
                </a:extLst>
              </a:tr>
              <a:tr h="177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Подконтрольные и неподконтрольные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17 327,4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17 </a:t>
                      </a:r>
                      <a:r>
                        <a:rPr lang="ru-RU" sz="1100" u="none" strike="noStrike" dirty="0" smtClean="0">
                          <a:effectLst/>
                        </a:rPr>
                        <a:t>622,5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18 505,5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19 038,8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19 596,6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196060"/>
                  </a:ext>
                </a:extLst>
              </a:tr>
              <a:tr h="344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 итогам деятельности, связанные с необходимостью корректировки НВВ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826,0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367,5   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996,8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1 058,7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1 128,0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882393"/>
                  </a:ext>
                </a:extLst>
              </a:tr>
              <a:tr h="18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</a:rPr>
                        <a:t>3.1.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Компенсация накопленного сглаживания</a:t>
                      </a:r>
                      <a:endParaRPr lang="ru-RU" sz="11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791,0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948,0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989,0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989,0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989,0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180852"/>
                  </a:ext>
                </a:extLst>
              </a:tr>
              <a:tr h="18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i="1" u="none" strike="noStrike" dirty="0" smtClean="0">
                          <a:effectLst/>
                        </a:rPr>
                        <a:t>3.2.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Учтенные корректировки </a:t>
                      </a:r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итогам </a:t>
                      </a:r>
                      <a:r>
                        <a:rPr lang="ru-RU" sz="11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деятельности</a:t>
                      </a:r>
                      <a:endParaRPr lang="ru-RU" sz="11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102,1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419,2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7,8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69,7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139,0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648905"/>
                  </a:ext>
                </a:extLst>
              </a:tr>
              <a:tr h="18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НВВ котловая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18 220,5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18 989,7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19 659,0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20 192,3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20 750,2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701782"/>
                  </a:ext>
                </a:extLst>
              </a:tr>
              <a:tr h="177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r>
                        <a:rPr lang="ru-RU" sz="1100" u="none" strike="noStrike" dirty="0" smtClean="0">
                          <a:effectLst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Полезный отпуск (котловой), </a:t>
                      </a:r>
                      <a:r>
                        <a:rPr lang="ru-RU" sz="1100" u="none" strike="noStrike" dirty="0" err="1">
                          <a:effectLst/>
                        </a:rPr>
                        <a:t>млн.кВтч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</a:t>
                      </a:r>
                      <a:r>
                        <a:rPr lang="ru-RU" sz="1100" u="none" strike="noStrike" dirty="0" smtClean="0">
                          <a:effectLst/>
                        </a:rPr>
                        <a:t>345,0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613384"/>
                  </a:ext>
                </a:extLst>
              </a:tr>
            </a:tbl>
          </a:graphicData>
        </a:graphic>
      </p:graphicFrame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73752" y="2880978"/>
            <a:ext cx="87908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*) в соответствии с протоколом заседания </a:t>
            </a:r>
            <a:r>
              <a:rPr kumimoji="0" lang="ru-RU" alt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коллегии </a:t>
            </a:r>
            <a:r>
              <a:rPr kumimoji="0" lang="ru-RU" alt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СТ Астраханской области от 26.12.2018 №257, при установлении тарифов на передачу э/э на 2019 год учтена ИПР, утвержденная приказом Минэнерго  России от 15.11.2018 №11@</a:t>
            </a:r>
          </a:p>
        </p:txBody>
      </p:sp>
    </p:spTree>
    <p:extLst>
      <p:ext uri="{BB962C8B-B14F-4D97-AF65-F5344CB8AC3E}">
        <p14:creationId xmlns:p14="http://schemas.microsoft.com/office/powerpoint/2010/main" val="40295087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r" defTabSz="955675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kumimoji="0" lang="ru-RU" alt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96410"/>
              </p:ext>
            </p:extLst>
          </p:nvPr>
        </p:nvGraphicFramePr>
        <p:xfrm>
          <a:off x="629491" y="980728"/>
          <a:ext cx="8061325" cy="5120961"/>
        </p:xfrm>
        <a:graphic>
          <a:graphicData uri="http://schemas.openxmlformats.org/drawingml/2006/table">
            <a:tbl>
              <a:tblPr/>
              <a:tblGrid>
                <a:gridCol w="135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1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2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1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января 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br>
                        <a:rPr lang="ru-RU" sz="11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МРСК Юга продолжает работу по подготовке энергосистемы Ростова-на-Дону к чемпионату мира по футболу.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МРСК Юга (входит в ГК «Россети») успешно завершила реконструкцию кабельной линии (КЛ) 110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левобережной части Ростова-на-Дону.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Ростехнадзор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выдал соответствующее разрешение на допуск линии в эксплуатацию с последующей постановкой под напряжение. Реконструкция осуществлялась в рамках подготовки городской инфраструктуры к чемпионату мира по футболу 2018 года. Масштабные работы были проведены без отключения потребителей</a:t>
                      </a: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января 2018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Жители Калмыкии могут подать заявку на подключение к электрическим сетям МРСК Юга через МФЦ.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 января 2018 года во всех офисах Многофункционального центра предоставления государственных и муниципальных услуг Калмыкии начался приём документов от жителей республики на технологическое присоединение к электрическим сетям ПАО «МРСК Юга» (входит в группу компаний «Россети»).</a:t>
                      </a:r>
                      <a:endParaRPr lang="ru-RU" alt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2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января 2018</a:t>
                      </a:r>
                      <a:endParaRPr lang="ru-RU" altLang="ru-RU" sz="11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минувшем году 14,3 тысяч жителей Ростовской области стали пользователями сервиса информирования о плановых отключениях электроэнергии на время профилактических работ. Всего по состоянию на 1 января 2018 года пользователями сервиса являются почти 18 тыс. человек</a:t>
                      </a:r>
                      <a:endParaRPr lang="ru-RU" alt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01 февраля 2018</a:t>
                      </a:r>
                      <a:endParaRPr lang="ru-RU" altLang="ru-RU" sz="11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 сайтов и интернет-магазинов заблокированы и исключены из Единого реестра интернет-сайтов в 2017 году за распространение запрещенной в России информации о способах хищения электроэнергии и продажу приборов учета электроэнергии с внесенными в них изменениями для искажения данных.</a:t>
                      </a:r>
                      <a:endParaRPr lang="ru-RU" alt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февраля 2018</a:t>
                      </a:r>
                      <a:endParaRPr lang="ru-RU" altLang="ru-RU" sz="11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Тенденция к снижению потерь электроэнергии в сетях становится устойчивой.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предварительным данным, уровень потерь электроэнергии в сети снизился на 1,17% по итогам 2017 года по сравнению с показателем аналогичного периода 2016 года в сопоставимых условиях по отпуску электроэнергии в сеть или на 327 млн.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кВтч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 абсолютной величины потерь. Для сравнения – такой объем электроэнергии потребляет вся Ростовская область на протяжении месяца</a:t>
                      </a: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64986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6" y="6404659"/>
            <a:ext cx="9144000" cy="548680"/>
          </a:xfrm>
          <a:prstGeom prst="rect">
            <a:avLst/>
          </a:prstGeom>
        </p:spPr>
      </p:pic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4631747" y="6433705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796136" y="6309320"/>
            <a:ext cx="3347864" cy="541887"/>
            <a:chOff x="5796136" y="6381330"/>
            <a:chExt cx="3250275" cy="46987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381330"/>
              <a:ext cx="1695450" cy="46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588" y="6381330"/>
              <a:ext cx="1554823" cy="46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700340" y="355600"/>
            <a:ext cx="61690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РЕГУЛИРОВАНИЕ МЕТОДОМ ДОЛГОСРОЧНОЙ ИНДЕКСАЦИИ НЕОБХОДИМОЙ ВАЛОВОЙ ВЫРУЧКИ (НВВ)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33497" y="4159807"/>
          <a:ext cx="8790862" cy="14694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2496">
                  <a:extLst>
                    <a:ext uri="{9D8B030D-6E8A-4147-A177-3AD203B41FA5}">
                      <a16:colId xmlns:a16="http://schemas.microsoft.com/office/drawing/2014/main" val="2676522752"/>
                    </a:ext>
                  </a:extLst>
                </a:gridCol>
                <a:gridCol w="3215251">
                  <a:extLst>
                    <a:ext uri="{9D8B030D-6E8A-4147-A177-3AD203B41FA5}">
                      <a16:colId xmlns:a16="http://schemas.microsoft.com/office/drawing/2014/main" val="2689807453"/>
                    </a:ext>
                  </a:extLst>
                </a:gridCol>
                <a:gridCol w="1026623">
                  <a:extLst>
                    <a:ext uri="{9D8B030D-6E8A-4147-A177-3AD203B41FA5}">
                      <a16:colId xmlns:a16="http://schemas.microsoft.com/office/drawing/2014/main" val="4045598149"/>
                    </a:ext>
                  </a:extLst>
                </a:gridCol>
                <a:gridCol w="1026623">
                  <a:extLst>
                    <a:ext uri="{9D8B030D-6E8A-4147-A177-3AD203B41FA5}">
                      <a16:colId xmlns:a16="http://schemas.microsoft.com/office/drawing/2014/main" val="2727135053"/>
                    </a:ext>
                  </a:extLst>
                </a:gridCol>
                <a:gridCol w="1026623">
                  <a:extLst>
                    <a:ext uri="{9D8B030D-6E8A-4147-A177-3AD203B41FA5}">
                      <a16:colId xmlns:a16="http://schemas.microsoft.com/office/drawing/2014/main" val="4131391068"/>
                    </a:ext>
                  </a:extLst>
                </a:gridCol>
                <a:gridCol w="1026623">
                  <a:extLst>
                    <a:ext uri="{9D8B030D-6E8A-4147-A177-3AD203B41FA5}">
                      <a16:colId xmlns:a16="http://schemas.microsoft.com/office/drawing/2014/main" val="386225878"/>
                    </a:ext>
                  </a:extLst>
                </a:gridCol>
                <a:gridCol w="1026623">
                  <a:extLst>
                    <a:ext uri="{9D8B030D-6E8A-4147-A177-3AD203B41FA5}">
                      <a16:colId xmlns:a16="http://schemas.microsoft.com/office/drawing/2014/main" val="3557403866"/>
                    </a:ext>
                  </a:extLst>
                </a:gridCol>
              </a:tblGrid>
              <a:tr h="337636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№п/п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Волгоградэнерго</a:t>
                      </a:r>
                      <a:r>
                        <a:rPr lang="ru-RU" sz="11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третий ДПР 2019-2023г</a:t>
                      </a:r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млн</a:t>
                      </a:r>
                      <a:r>
                        <a:rPr lang="ru-RU" sz="11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руб</a:t>
                      </a:r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496734"/>
                  </a:ext>
                </a:extLst>
              </a:tr>
              <a:tr h="17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ru-RU" sz="11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1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ru-RU" sz="11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11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endParaRPr lang="ru-RU" sz="11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456643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Инвестиционная программа*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438,4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468,7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430,2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412,8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432,1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97163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Подконтрольные и неподконтрольные расходы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8 718,2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8 172,8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8 353,1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8 538,0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8 727,6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35872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на покупку э/э в целях компенсации потерь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1 947,7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2 006,2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2 066,4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2 128,4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2 192,2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717959"/>
                  </a:ext>
                </a:extLst>
              </a:tr>
              <a:tr h="2194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1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НВВ котловая</a:t>
                      </a: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10 666,0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10 178,9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10 419,4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10 666,3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10 919,8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001950"/>
                  </a:ext>
                </a:extLst>
              </a:tr>
            </a:tbl>
          </a:graphicData>
        </a:graphic>
      </p:graphicFrame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85872" y="5644963"/>
            <a:ext cx="87908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just" fontAlgn="base">
              <a:spcBef>
                <a:spcPct val="0"/>
              </a:spcBef>
              <a:spcAft>
                <a:spcPct val="0"/>
              </a:spcAft>
              <a:defRPr sz="1000" i="1">
                <a:cs typeface="Arial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914400"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914400"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914400"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914400"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*)  показатели по инвестициям приведены в соответствии с приказом Минэнерго России от 15.11.2018 №11@ об утверждении ИПР ПАО «МРСК Юга» на 2019-2023 гг. (в том числе в части проектов ИПР, реализуемых на территории Волгоградской области)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9480" y="3504464"/>
            <a:ext cx="8790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2019 года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филиалом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ПАО "МРСК Юга" - "Волгоградэнерго"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осуществлен переход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новый (третий)  долгосрочный период регулирования 2019-2023гг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методом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долгосрочной индексации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НВВ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39135" y="1163680"/>
          <a:ext cx="8785224" cy="14671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40">
                  <a:extLst>
                    <a:ext uri="{9D8B030D-6E8A-4147-A177-3AD203B41FA5}">
                      <a16:colId xmlns:a16="http://schemas.microsoft.com/office/drawing/2014/main" val="2455240273"/>
                    </a:ext>
                  </a:extLst>
                </a:gridCol>
                <a:gridCol w="4104573">
                  <a:extLst>
                    <a:ext uri="{9D8B030D-6E8A-4147-A177-3AD203B41FA5}">
                      <a16:colId xmlns:a16="http://schemas.microsoft.com/office/drawing/2014/main" val="4003178194"/>
                    </a:ext>
                  </a:extLst>
                </a:gridCol>
                <a:gridCol w="936131">
                  <a:extLst>
                    <a:ext uri="{9D8B030D-6E8A-4147-A177-3AD203B41FA5}">
                      <a16:colId xmlns:a16="http://schemas.microsoft.com/office/drawing/2014/main" val="2613118157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1914830039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819815275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1835572327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val="962601526"/>
                    </a:ext>
                  </a:extLst>
                </a:gridCol>
              </a:tblGrid>
              <a:tr h="1924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Калмэнерго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 второй ДПР 2018-2022г., 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млн.руб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86816"/>
                  </a:ext>
                </a:extLst>
              </a:tr>
              <a:tr h="190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2019*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823423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Инвестиционная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программа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57,4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38,8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37,5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37,5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37,5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417518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Подконтрольные и неподконтрольные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1 632,1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</a:t>
                      </a:r>
                      <a:r>
                        <a:rPr lang="ru-RU" sz="1100" u="none" strike="noStrike" dirty="0" smtClean="0">
                          <a:effectLst/>
                        </a:rPr>
                        <a:t>729,6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1 847,8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1 865,4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1 871,8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558323"/>
                  </a:ext>
                </a:extLst>
              </a:tr>
              <a:tr h="344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 итогам деятельности, связанные с необходимостью корректировки НВВ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35,0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  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7,8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69,7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139,0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067713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НВВ котловая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1 667,1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729,6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1 855,6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1 935,1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2 010,7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830062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r>
                        <a:rPr lang="ru-RU" sz="1100" u="none" strike="noStrike" dirty="0" smtClean="0">
                          <a:effectLst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Полезный отпуск (котловой), </a:t>
                      </a:r>
                      <a:r>
                        <a:rPr lang="ru-RU" sz="1100" u="none" strike="noStrike" dirty="0" err="1">
                          <a:effectLst/>
                        </a:rPr>
                        <a:t>млн.кВтч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              535,3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</a:t>
                      </a:r>
                      <a:r>
                        <a:rPr lang="ru-RU" sz="1100" u="none" strike="noStrike" dirty="0" smtClean="0">
                          <a:effectLst/>
                        </a:rPr>
                        <a:t>618,0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535,3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535,3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535,3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892766"/>
                  </a:ext>
                </a:extLst>
              </a:tr>
            </a:tbl>
          </a:graphicData>
        </a:graphic>
      </p:graphicFrame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14729" y="2600369"/>
            <a:ext cx="86956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*) в соответствии с экспертным заключением РСТ Республики Калмыкия от 20.12.2018 №1-ТСО, при установлении тарифов на передачу э/э на 2019 год учтена ИПР, утвержденная приказом Минэнерго  России от 15.11.2018 №11@</a:t>
            </a:r>
          </a:p>
        </p:txBody>
      </p:sp>
    </p:spTree>
    <p:extLst>
      <p:ext uri="{BB962C8B-B14F-4D97-AF65-F5344CB8AC3E}">
        <p14:creationId xmlns:p14="http://schemas.microsoft.com/office/powerpoint/2010/main" val="264727958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796136" y="6309320"/>
            <a:ext cx="3347864" cy="541887"/>
            <a:chOff x="5796136" y="6381330"/>
            <a:chExt cx="3250275" cy="4698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381330"/>
              <a:ext cx="1695450" cy="46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588" y="6381330"/>
              <a:ext cx="1554823" cy="46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4631747" y="6433705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31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716465" y="404815"/>
            <a:ext cx="4103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ИТОГИ ТАРИФНОГО РЕГУЛИРОВАНИЯ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876" y="880250"/>
            <a:ext cx="26130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Валовая выручка,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млн.руб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600" y="2838292"/>
            <a:ext cx="8136904" cy="34656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Среднегодовой прирост тарифа на передачу э/э </a:t>
            </a:r>
            <a:r>
              <a:rPr kumimoji="0" lang="en-US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CAGR  </a:t>
            </a:r>
            <a:r>
              <a:rPr kumimoji="0" lang="ru-RU" altLang="ru-RU" sz="13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(отношение роста утв. тарифа </a:t>
            </a:r>
            <a:r>
              <a:rPr kumimoji="0" lang="ru-RU" altLang="ru-RU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</a:t>
            </a:r>
            <a:r>
              <a:rPr kumimoji="0" lang="ru-RU" altLang="ru-RU" sz="13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 2008)  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12,0</a:t>
            </a:r>
            <a:r>
              <a:rPr kumimoji="0" lang="ru-RU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ru-RU" altLang="ru-RU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288" y="3748090"/>
            <a:ext cx="35480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Котловой полезный отпуск,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млн.кВт.ч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6927" y="5455958"/>
            <a:ext cx="8565075" cy="28922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Среднегодовой прирост тарифа на передачу э/э </a:t>
            </a:r>
            <a:r>
              <a:rPr kumimoji="0" lang="en-US" altLang="ru-RU" sz="12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CAGR </a:t>
            </a:r>
            <a:r>
              <a:rPr kumimoji="0" lang="ru-RU" altLang="ru-RU" sz="125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(отношение роста утв. полезного отпуска  </a:t>
            </a:r>
            <a:r>
              <a:rPr kumimoji="0" lang="ru-RU" altLang="ru-RU" sz="125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</a:t>
            </a:r>
            <a:r>
              <a:rPr kumimoji="0" lang="ru-RU" altLang="ru-RU" sz="125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 2008) </a:t>
            </a:r>
            <a:r>
              <a:rPr kumimoji="0" lang="ru-RU" altLang="ru-RU" sz="125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ru-RU" altLang="ru-RU" sz="1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2,68 </a:t>
            </a:r>
            <a:r>
              <a:rPr kumimoji="0" lang="ru-RU" altLang="ru-RU" sz="12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161927" y="1226325"/>
          <a:ext cx="8710075" cy="1617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527">
                  <a:extLst>
                    <a:ext uri="{9D8B030D-6E8A-4147-A177-3AD203B41FA5}">
                      <a16:colId xmlns:a16="http://schemas.microsoft.com/office/drawing/2014/main" val="1724711054"/>
                    </a:ext>
                  </a:extLst>
                </a:gridCol>
                <a:gridCol w="722631">
                  <a:extLst>
                    <a:ext uri="{9D8B030D-6E8A-4147-A177-3AD203B41FA5}">
                      <a16:colId xmlns:a16="http://schemas.microsoft.com/office/drawing/2014/main" val="522349404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2117765904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1422823448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1282134409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585732963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3942715823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761835354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328330638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469212520"/>
                    </a:ext>
                  </a:extLst>
                </a:gridCol>
                <a:gridCol w="722631">
                  <a:extLst>
                    <a:ext uri="{9D8B030D-6E8A-4147-A177-3AD203B41FA5}">
                      <a16:colId xmlns:a16="http://schemas.microsoft.com/office/drawing/2014/main" val="45258575"/>
                    </a:ext>
                  </a:extLst>
                </a:gridCol>
                <a:gridCol w="722631">
                  <a:extLst>
                    <a:ext uri="{9D8B030D-6E8A-4147-A177-3AD203B41FA5}">
                      <a16:colId xmlns:a16="http://schemas.microsoft.com/office/drawing/2014/main" val="1738171168"/>
                    </a:ext>
                  </a:extLst>
                </a:gridCol>
                <a:gridCol w="722631">
                  <a:extLst>
                    <a:ext uri="{9D8B030D-6E8A-4147-A177-3AD203B41FA5}">
                      <a16:colId xmlns:a16="http://schemas.microsoft.com/office/drawing/2014/main" val="2221174390"/>
                    </a:ext>
                  </a:extLst>
                </a:gridCol>
              </a:tblGrid>
              <a:tr h="2714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2009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2010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2011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2012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2013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2014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2015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2016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2017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extLst>
                  <a:ext uri="{0D108BD9-81ED-4DB2-BD59-A6C34878D82A}">
                    <a16:rowId xmlns:a16="http://schemas.microsoft.com/office/drawing/2014/main" val="1110828926"/>
                  </a:ext>
                </a:extLst>
              </a:tr>
              <a:tr h="201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«Астраханьэнерго»: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1 819,4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2 577,3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3 266,5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3 817,4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3 946,8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4 342,2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3 985,7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4 294,0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4 882,3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5 057,3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5 459,0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5 827,4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5041664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«Волгоградэнерго»: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5 287,1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7 327,4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8 141,4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8 181,2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8 331,4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9 187,6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9 347,2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10 039,0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10 145,1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9 982,7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10 023,0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10 666,0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7363510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«Калмэнерго»: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366,8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450,2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497,0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626,3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597,1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751,0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802,3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847,8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972,9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1 079,6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1 667,1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8612061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«Ростовэнерго»: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6 950,4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9 367,3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10 205,9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11 194,7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12 123,9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13 395,0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14 636,5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15 889,2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16 648,2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17 183,6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18 220,5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18 989,7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5564453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ПАО «МРСК Юга»: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14 423,7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19 722,2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22 110,8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23 819,6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24 999,2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27 675,8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28 771,7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31 070,0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32 648,5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33 303,2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35 369,5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37 212,6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179084"/>
                  </a:ext>
                </a:extLst>
              </a:tr>
              <a:tr h="3755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Средний тариф, коп./кВт.ч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44,71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59,32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82,40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89,91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90,70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101,15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109,62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119,31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125,68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137,02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147,30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6344302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161928" y="4129088"/>
          <a:ext cx="8710075" cy="11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527">
                  <a:extLst>
                    <a:ext uri="{9D8B030D-6E8A-4147-A177-3AD203B41FA5}">
                      <a16:colId xmlns:a16="http://schemas.microsoft.com/office/drawing/2014/main" val="3910886944"/>
                    </a:ext>
                  </a:extLst>
                </a:gridCol>
                <a:gridCol w="722631">
                  <a:extLst>
                    <a:ext uri="{9D8B030D-6E8A-4147-A177-3AD203B41FA5}">
                      <a16:colId xmlns:a16="http://schemas.microsoft.com/office/drawing/2014/main" val="1252533667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958438069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1442151153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2771469729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1457587599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3851394115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1984691144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1842530601"/>
                    </a:ext>
                  </a:extLst>
                </a:gridCol>
                <a:gridCol w="568628">
                  <a:extLst>
                    <a:ext uri="{9D8B030D-6E8A-4147-A177-3AD203B41FA5}">
                      <a16:colId xmlns:a16="http://schemas.microsoft.com/office/drawing/2014/main" val="3653677135"/>
                    </a:ext>
                  </a:extLst>
                </a:gridCol>
                <a:gridCol w="722631">
                  <a:extLst>
                    <a:ext uri="{9D8B030D-6E8A-4147-A177-3AD203B41FA5}">
                      <a16:colId xmlns:a16="http://schemas.microsoft.com/office/drawing/2014/main" val="556773150"/>
                    </a:ext>
                  </a:extLst>
                </a:gridCol>
                <a:gridCol w="722631">
                  <a:extLst>
                    <a:ext uri="{9D8B030D-6E8A-4147-A177-3AD203B41FA5}">
                      <a16:colId xmlns:a16="http://schemas.microsoft.com/office/drawing/2014/main" val="1528123912"/>
                    </a:ext>
                  </a:extLst>
                </a:gridCol>
                <a:gridCol w="722631">
                  <a:extLst>
                    <a:ext uri="{9D8B030D-6E8A-4147-A177-3AD203B41FA5}">
                      <a16:colId xmlns:a16="http://schemas.microsoft.com/office/drawing/2014/main" val="1827522706"/>
                    </a:ext>
                  </a:extLst>
                </a:gridCol>
              </a:tblGrid>
              <a:tr h="2013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Наименование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2009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2010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2011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2012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2013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2014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2015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2016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2017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158" marR="9158" marT="9153" marB="0" anchor="ctr"/>
                </a:tc>
                <a:extLst>
                  <a:ext uri="{0D108BD9-81ED-4DB2-BD59-A6C34878D82A}">
                    <a16:rowId xmlns:a16="http://schemas.microsoft.com/office/drawing/2014/main" val="585815462"/>
                  </a:ext>
                </a:extLst>
              </a:tr>
              <a:tr h="2013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«Астраханьэнерго»: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3 152,5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3 304,2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3 307,7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3 178,6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3 343,0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3 432,9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2 783,0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2 823,0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2 881,3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2 839,4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2 813,4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2 883,2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9110450"/>
                  </a:ext>
                </a:extLst>
              </a:tr>
              <a:tr h="1922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«Волгоградэнерго»: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15 050,9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15 656,0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10 306,0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10 886,7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10 886,2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10 714,7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10 408,3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10 078,8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10 008,8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8 649,2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8 153,0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8 081,4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0483725"/>
                  </a:ext>
                </a:extLst>
              </a:tr>
              <a:tr h="1922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«Калмэнерго»: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418,6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399,6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388,1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384,9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372,8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437,6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438,3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431,7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421,8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444,2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535,3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5844350"/>
                  </a:ext>
                </a:extLst>
              </a:tr>
              <a:tr h="1922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«Ростовэнерго»: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13 636,0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13 889,2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12 831,9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12 043,2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12 959,2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12 775,7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12 617,0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12 708,3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12 666,0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12 372,9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12 510,7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12 345,0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2477075"/>
                  </a:ext>
                </a:extLst>
              </a:tr>
              <a:tr h="1922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ПАО «МРСК Юга»: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32 258,1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33 249,0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26 833,7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26 493,3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27 561,2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27 361,0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26 246,6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26 041,7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25 977,9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24 305,7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24 012,4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23 927,7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2993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74713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36900" y="188913"/>
            <a:ext cx="600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ТЕХНИЧЕСКИЕ ХАРАКТЕРИСТИКИ АКТИВОВ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7950" y="80962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Характеристика активов (сведения о ПС и ЛЭП) ПАО «МРСК Юга» на 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31.12.2018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32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/>
          </p:nvPr>
        </p:nvGraphicFramePr>
        <p:xfrm>
          <a:off x="170657" y="1189608"/>
          <a:ext cx="8802686" cy="4909358"/>
        </p:xfrm>
        <a:graphic>
          <a:graphicData uri="http://schemas.openxmlformats.org/drawingml/2006/table">
            <a:tbl>
              <a:tblPr/>
              <a:tblGrid>
                <a:gridCol w="1379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5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6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1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«Астраханьэнерго»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«Волгоградэнерго»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«Калмэнерго»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«Ростовэнерго»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5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 мощность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ПС</a:t>
                      </a:r>
                    </a:p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35-220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кВ, 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1 213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18 723.2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2 148.1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6 527.8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1 257.9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8 789.4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88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ПС 220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62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 110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6" marR="9525" marT="9526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14 941.9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6 869.9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4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 35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6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 Протяженность 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ВЛ, всего</a:t>
                      </a:r>
                    </a:p>
                  </a:txBody>
                  <a:tcPr marL="9525" marR="9525" marT="9526" marB="0" anchor="ctr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155 898.0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19 767.94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44 624.70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20 310.25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71 195.10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6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Протяженность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ВЛ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35-220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27 767.5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3 033.50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8 838.80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4 329.10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11 566.10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6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  в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ВЛ 220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8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110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15 753.9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2 379.5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5 919.2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2 075.2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35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11 627.4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Протяженность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ВЛ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0,38-10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128 130.5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16 734.45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35 785.90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15 981.15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59 629.00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ВЛ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6-10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75 746.2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10 401.25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21 957.80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12 342.18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31 045.00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5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0,38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52 384.3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6 333.19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13 828.10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3 638.97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28 584.00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8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 КЛ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, 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577.1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1 355.3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443.0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577.4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КЛ 110-35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61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КЛ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10-0,38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344,22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201,29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503,72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022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Количество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 мощность ТП , РП 6,10/0,38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30 955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3 897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9 979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3 503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13 576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5 323.5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1 056.49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1 872.04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399.76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1 995.20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45759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159025A8-FEA9-47CD-A080-A04B2CC2CF0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defRPr/>
              </a:pPr>
              <a:t>33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15415" y="590680"/>
            <a:ext cx="63358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ОСНОВНЫЕ ПОКАЗАТЕЛИ ТРАНСПОРТА ЭЛЕКТРОЭНЕРГИИ</a:t>
            </a: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16810" y="5682528"/>
            <a:ext cx="333233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endParaRPr lang="ru-RU" altLang="ru-RU" sz="105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99592" y="1196752"/>
            <a:ext cx="8010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оказании услуг по передаче </a:t>
            </a:r>
            <a:r>
              <a:rPr lang="en-US" altLang="ru-RU" sz="14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</a:t>
            </a:r>
            <a:r>
              <a:rPr lang="en-US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  <a:r>
              <a:rPr lang="en-US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(транспорта электроэнергии</a:t>
            </a:r>
            <a:r>
              <a:rPr lang="ru-RU" alt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ru-RU" alt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altLang="ru-RU" sz="14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</a:t>
            </a:r>
            <a:r>
              <a:rPr lang="ru-RU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 err="1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</a:t>
            </a:r>
            <a:r>
              <a:rPr lang="ru-RU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lang="en-US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«МРСК Юга»  за 12 месяцев 2018 г.</a:t>
            </a:r>
            <a:endParaRPr lang="ru-RU" altLang="ru-RU" sz="14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9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739677"/>
              </p:ext>
            </p:extLst>
          </p:nvPr>
        </p:nvGraphicFramePr>
        <p:xfrm>
          <a:off x="611560" y="1963539"/>
          <a:ext cx="3690413" cy="3988031"/>
        </p:xfrm>
        <a:graphic>
          <a:graphicData uri="http://schemas.openxmlformats.org/drawingml/2006/table">
            <a:tbl>
              <a:tblPr/>
              <a:tblGrid>
                <a:gridCol w="1167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1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9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Филиалы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«МРСК Юга»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Отпуск в сеть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Полезный отпуск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Общие потери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1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«Астраханьэнерго»</a:t>
                      </a:r>
                    </a:p>
                  </a:txBody>
                  <a:tcPr marL="34296" marR="34296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3449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2843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606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17,56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5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34296" marR="34296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9 083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8 363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720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7,93%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4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Калмэнерго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34296" marR="34296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748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599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20,00%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1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34296" marR="34296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14 046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12 842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1 203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8,57%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9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ПАО «МРСК Юга»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296" marR="34296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27 326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24 647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2 679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9,80%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Group 9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74771"/>
              </p:ext>
            </p:extLst>
          </p:nvPr>
        </p:nvGraphicFramePr>
        <p:xfrm>
          <a:off x="4355977" y="1963538"/>
          <a:ext cx="4554363" cy="3992834"/>
        </p:xfrm>
        <a:graphic>
          <a:graphicData uri="http://schemas.openxmlformats.org/drawingml/2006/table">
            <a:tbl>
              <a:tblPr/>
              <a:tblGrid>
                <a:gridCol w="33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1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в %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оказанных услуг по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«МРСК Юга», в том числе: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23 451,3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24 310,0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3,66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5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Астраханьэнерго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2 800,4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2 745,4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-1,96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8 092,8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8 281,1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2,3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Калмэнерго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472,0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598,7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26,8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12 086,1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12 684,8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по ПАО «МРСК Юга»,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 (без НДС)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34 024,7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35 458,3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4,2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147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«Астраханьэнерго»</a:t>
                      </a: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5 334,2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5 136,2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-3,7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9 973,2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10 778,6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8,1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«Калмэнерго»</a:t>
                      </a: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1 274,8  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1 435,3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12,6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51454" marR="514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17 442,5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18 108,2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3,8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" y="6264586"/>
            <a:ext cx="8992083" cy="548688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09320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09320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33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1552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9338" y="5016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ИНВЕСТИЦИОННАЯ ДЕЯТЕЛЬНОСТЬ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71550" y="1327150"/>
            <a:ext cx="72009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6666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Планируемый объем инвестиций ПАО «МРСК Юга» составляет: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27584" y="2005015"/>
          <a:ext cx="7643707" cy="2767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17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филиала ПАО «МРСК Юга»</a:t>
                      </a: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Инвестиции, млн. руб. без НДС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2019-2023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«Астраханьэнерго»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568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502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691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789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713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3 264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«Волгоградэнерго»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486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502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464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447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466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2 364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«Калмэнерго»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167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44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327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«Ростовэнерго»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1 335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1 265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1 357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1 467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1 092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6 516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ПАО «МРСК Юга»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2 556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2 308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2 551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2 746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2 310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12 471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1947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9338" y="5016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ИНВЕСТИЦИОННАЯ ДЕЯТЕЛЬНОСТЬ</a:t>
            </a:r>
          </a:p>
        </p:txBody>
      </p:sp>
      <p:sp>
        <p:nvSpPr>
          <p:cNvPr id="8" name="Rectangle 74"/>
          <p:cNvSpPr>
            <a:spLocks noChangeArrowheads="1"/>
          </p:cNvSpPr>
          <p:nvPr/>
        </p:nvSpPr>
        <p:spPr bwMode="auto">
          <a:xfrm>
            <a:off x="896938" y="1268413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Фактический объем инвестиций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2018 год: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755575" y="1762686"/>
          <a:ext cx="7992888" cy="3746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6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36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78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75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33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26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59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295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филиала ПАО «МРСК Юга»</a:t>
                      </a: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2018 г.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2018 г.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Освоение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Освоение кап. Вложений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Ввод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по ПАО «МРСК Юга»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357,490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51,676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545,038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«Астраханьэнерго»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206,757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«Волгоградэнерго»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23,807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«Калмэнерго»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58,872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«Ростовэнерго»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178,867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26,823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255,603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Исполнительный аппарат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3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70576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l" defTabSz="955675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0365"/>
            <a:ext cx="9144000" cy="57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0303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l" defTabSz="955675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37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79513" y="582368"/>
          <a:ext cx="8730828" cy="5594597"/>
        </p:xfrm>
        <a:graphic>
          <a:graphicData uri="http://schemas.openxmlformats.org/drawingml/2006/table">
            <a:tbl>
              <a:tblPr/>
              <a:tblGrid>
                <a:gridCol w="91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6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 кВ ф. 3 ПС 35/6 кВ Октябрьская ЗРУ-6 кВ - ТП-6/0,4 кВ 556 - ТП-6/0,4 кВ 269 (ориентировочная протяженность ЛЭП - 3.27 км)</a:t>
                      </a:r>
                    </a:p>
                  </a:txBody>
                  <a:tcPr marL="135822" marR="5030" marT="5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3,273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 кВ КТП-213 ф.10 ПС 110/10 кВ Красный Яр, с. Байбек, Красноярский  район,   Астраханская область. (ориентировочная протяженность- 1,244 км)</a:t>
                      </a:r>
                    </a:p>
                  </a:txBody>
                  <a:tcPr marL="135822" marR="5030" marT="5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1,244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силового трансформатора в КТП-530 ф. 4 ПС 220/110/35/10 кВ Лиман п. Лиман, Лиманский район, Астраханская область. (ориентировочная мощность - 0,4 МВА)</a:t>
                      </a:r>
                    </a:p>
                  </a:txBody>
                  <a:tcPr marL="135822" marR="5030" marT="5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0,400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силового трансформатора в ТП 711/400 ф.105, 444 ПС Юбилейная, Кировский район г. Астрахань. (ориентировочная мощность – 0,4 МВА)</a:t>
                      </a:r>
                    </a:p>
                  </a:txBody>
                  <a:tcPr marL="135822" marR="5030" marT="5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0,400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силового трансформатора в КТП 15  ф. 11 ПС 35/10 кВ Зеленга с. Маково,  Володарский район, Астраханская область (ориентировочная мощность – 0,063 МВА)</a:t>
                      </a:r>
                    </a:p>
                  </a:txBody>
                  <a:tcPr marL="135822" marR="5030" marT="5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0,063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силового трансформатора в КТП 458  ф. 11 ПС 35/10 кВ Тумак с. Ахтерек,  Володарский район, Астраханская область (ориентировочная мощность – 0,1 МВА)</a:t>
                      </a:r>
                    </a:p>
                  </a:txBody>
                  <a:tcPr marL="135822" marR="5030" marT="5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0,100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силового трансформатора в КТП-397/250 кВА, № 14 ПС Харабали, г. Харабали,  Харабалинский р-н, Астраханская область (ориентировочная мощность – 0,25 МВА)</a:t>
                      </a:r>
                    </a:p>
                  </a:txBody>
                  <a:tcPr marL="135822" marR="5030" marT="5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0,250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Замена силового трансформатора в КТП- 7  ф. 9 ПС 110/10 кВ Старица с. Старица,  Черноярский район, Астраханская область (ориентировочная мощность – 0,025 МВА)</a:t>
                      </a:r>
                    </a:p>
                  </a:txBody>
                  <a:tcPr marL="135822" marR="5030" marT="5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0,025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3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БКТП-10/0,4 кВ (2*630 кВА) ф. 111, 128 ПС 110/10-6 кВ Северная для электроснабжения административного здания филиала ПАО «МРСК Юга»-«Астраханьэнерго» по ул. Красная Набережная, д. 32, Кировский район, г. Астрахань (ориентировочная протяженность ЛЭП - 0.10 км; трансформаторная мощность - 1,26 МВА)</a:t>
                      </a:r>
                    </a:p>
                  </a:txBody>
                  <a:tcPr marL="135822" marR="5030" marT="5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1,260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0,100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Консолидация электросетевых активов – принятие на баланс бесхозных распредсетей в зоне действия Правобережного РЭС (фактическая протяженность ВЛ-0,4 кВ – 18,75 км, фактическая мощность – 0,263 мВА)</a:t>
                      </a:r>
                    </a:p>
                  </a:txBody>
                  <a:tcPr marL="135822" marR="5030" marT="5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0,263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18,750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Консолидация электросетевых активов – принятие на баланс бесхозных распредсетей в зоне действия Красноярского РЭС (фактическая протяженность ВЛ-0,4 кВ – 17,184 км)</a:t>
                      </a:r>
                    </a:p>
                  </a:txBody>
                  <a:tcPr marL="135822" marR="5030" marT="5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17,184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1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Консолидация электросетевых активов – принятие на баланс бесхозных распредсетей в зоне действия Ахтубинского РЭС (фактическая протяженность ВЛ-6 кВ – 6,2 км, ВЛ-0,4 кВ – 0,12 км, КЛ-6 кВ – 0,59 км, КЛ-0,4 кВ – 0,89 км, фактическая мощность – 1,07 мВА)</a:t>
                      </a:r>
                    </a:p>
                  </a:txBody>
                  <a:tcPr marL="135822" marR="5030" marT="5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1,070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7,800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1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Консолидация электросетевых активов – принятие на баланс бесхозных распредсетей в зоне действия Приволжского РЭС (фактическая протяженность ВЛ-10 кВ - 0,435 км, ВЛ-6 кВ - 0,56 км, ВЛ-0,4 кВ – 14,62 км, фактическая мощность - 1,55 МВа)</a:t>
                      </a:r>
                    </a:p>
                  </a:txBody>
                  <a:tcPr marL="135822" marR="5030" marT="5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1,550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15,615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Консолидация электросетевых активов – принятие на баланс бесхозных распредсетей в зоне действия Красноярского РЭС (фактическая протяженность ВЛ-0,4 кВ – 3,585 км, фактическая мощность - 1,203 МВа)</a:t>
                      </a:r>
                    </a:p>
                  </a:txBody>
                  <a:tcPr marL="135822" marR="5030" marT="5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1,203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3,585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9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АЭ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Консолидация электросетевых активов – принятие на баланс бесхозных распредсетей в зоне действия Харабалинского РЭС (фактическая протяженность ВЛ-0,4 кВ – 0,84 км, фактическая мощность - 0,16 МВа)</a:t>
                      </a:r>
                    </a:p>
                  </a:txBody>
                  <a:tcPr marL="135822" marR="5030" marT="503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0,160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0,840   </a:t>
                      </a:r>
                    </a:p>
                  </a:txBody>
                  <a:tcPr marL="5030" marR="5030" marT="5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646765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l" defTabSz="955675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38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7503" y="634744"/>
          <a:ext cx="8938906" cy="5542218"/>
        </p:xfrm>
        <a:graphic>
          <a:graphicData uri="http://schemas.openxmlformats.org/drawingml/2006/table">
            <a:tbl>
              <a:tblPr/>
              <a:tblGrid>
                <a:gridCol w="940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5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7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ВОЛГОГРАДЭНЕРГО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5,932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23,807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Реконстукция ПС 110/10 кВ «Зубриловская» с заменой ТСН-10-2 ПО "Урюпинские электрические сети"</a:t>
                      </a:r>
                    </a:p>
                  </a:txBody>
                  <a:tcPr marL="114957" marR="4258" marT="42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0,025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«Строительство ЛЭП-6 кВ отпайкой от ВЛ-6 кВ отпайка до КТП-4551 ВЛ-6 кВ №22 ПС 110/6 кВ «Ельшанская», КТП 6/0,4 кВ для электроснабжения щита учета СНТ «Звезда-1», расположенного в Волгоградской области, г. Волгоград, СНТ «Звезда-1», Городской РЭС» (21300-13-00151379-2).</a:t>
                      </a:r>
                    </a:p>
                  </a:txBody>
                  <a:tcPr marL="114957" marR="4258" marT="42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1,000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0,598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энергопринимающих устройств потребителей максимальной мощностью до 150 кВт включительно, всего (новое строительство)</a:t>
                      </a:r>
                    </a:p>
                  </a:txBody>
                  <a:tcPr marL="114957" marR="4258" marT="42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0,263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2,202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«Строительство ЛЭП-10 кВ отпайкой от ВЛ-10 кВ №29 ПС 110/10 кВ «Городская-2» для электроснабжения здания производственных помещений  ООО «Март», расположенного в Волгоградской области, г. Волжский, ул. Александрова, 58б, Волжский РЭС»  (ориентировочная протяженность ЛЭП - 0,3 км)</a:t>
                      </a:r>
                    </a:p>
                  </a:txBody>
                  <a:tcPr marL="114957" marR="4258" marT="42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0,301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«Строительство ВЛ-10 кВ отпайкой от ВЛ-10 кВ №1 ПС 110/10 кВ «Степная» для электроснабжения полевого стана, расположенного в Волгоградской области, Городищенский район, территория администрации Россошинского сельского поселения, Городищенский РЭС» (34-1-15-00219377)  (ориентировочная протяженность ЛЭП - 0,012 км)</a:t>
                      </a:r>
                    </a:p>
                  </a:txBody>
                  <a:tcPr marL="114957" marR="4258" marT="42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0,012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ЛЭП-6 кВ отпайкой от ВЛ-6 кВ №31 ПС 220/110/35/10/6 кВ "Волжская" для электроснабжения производственной площадки по заготовке и переработке металлолома ООО "Чермет Сервис - Снабжение", расположенной в Волгоградской области, г. Волжский, ул. Автодорога №6, 7, Волжский РЭС" (31607-12-00101081-4) (ориентировочная протяженность ЛЭП - 0,891 км)</a:t>
                      </a:r>
                    </a:p>
                  </a:txBody>
                  <a:tcPr marL="114957" marR="4258" marT="42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0,891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ВЛ-10 кВ (ориентировочной протяженностью 0,02 км) отпайкой от ВЛ-10 кВ №5-12 ПС 110/10 кВ «Ярыженская» для электроснабжения механизированных складов ангарного типа, расположенных в Волгоградской области, Новониколаевский район, х. Куликовский, Новониколаевский РЭС» (34-2-17-00321795)</a:t>
                      </a:r>
                    </a:p>
                  </a:txBody>
                  <a:tcPr marL="114957" marR="4258" marT="42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0,017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энергопринимающих устройств потребителей максимальной мощностью до 15 кВт включительно, всего (новое строительство)</a:t>
                      </a:r>
                    </a:p>
                  </a:txBody>
                  <a:tcPr marL="114957" marR="4258" marT="42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0,615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9,275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54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Вынос участков ВЛ-10 кВ №34 ПС Котельниково из зоны застройки п. Дубовая Роща с прокладкой участков кабельных линий 10кВ: КЛ-10 кВ №1 ВЛ-10 кВ №34 ПС Котельниково (ориентировочной протяжённостью 0,202 км), КЛ-10 кВ №2 ВЛ-10 кВ №34 ПС Котельниково (ориентировочной протяженностью 3,322км), КЛ-10 кВ №3 ВЛ-10к В №34 ПС Котельниково (ориентировочной протяженностью 0,447км), КЛ-10 кВ №3 ВЛ-10 кВ №34 ПС Котельниково (ориентировочной протяженностью 4,217км), КЛ-10 кВ №3 ВЛ-10 кВ №34 ПС Котельниково (ориентировочной протяженностью 0,092км) и установкой реклоузеров 10 кВ №6 ВЛ-10 кВ №34 ПС Котельниково (1 шт.) и №7 ВЛ-10 кВ №34 ПС Котельниково (1 шт.) распложённой в Волгоградской области, Котельниковский район, Котельниковский РЭС</a:t>
                      </a:r>
                    </a:p>
                  </a:txBody>
                  <a:tcPr marL="114957" marR="4258" marT="42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8,758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Реконстукция КТП № 588 с заменой силового трансформатора ПО "Урюпинские электрические сети"</a:t>
                      </a:r>
                    </a:p>
                  </a:txBody>
                  <a:tcPr marL="114957" marR="4258" marT="42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0,160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Реконстукция КТП № 311 с заменой силового трансформатора ПО "Урюпинские электрические сети"</a:t>
                      </a:r>
                    </a:p>
                  </a:txBody>
                  <a:tcPr marL="114957" marR="4258" marT="42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0,100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Реконстукция КТП № 916 с заменой силового трансформатора ПО "Урюпинские электрические сети"</a:t>
                      </a:r>
                    </a:p>
                  </a:txBody>
                  <a:tcPr marL="114957" marR="4258" marT="42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0,250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Реконстукция КТП № 2221 с заменой силового трансформатора ПО "Урюпинские электрические сети"</a:t>
                      </a:r>
                    </a:p>
                  </a:txBody>
                  <a:tcPr marL="114957" marR="4258" marT="42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0,100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Реконстукция КТП № 817 с заменой силового трансформатора ПО "Урюпинские электрические сети"</a:t>
                      </a:r>
                    </a:p>
                  </a:txBody>
                  <a:tcPr marL="114957" marR="4258" marT="42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0,063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Реконстукция КТП № 337 с заменой силового трансформатора ПО "Урюпинские электрические сети"</a:t>
                      </a:r>
                    </a:p>
                  </a:txBody>
                  <a:tcPr marL="114957" marR="4258" marT="42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0,100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258" marR="4258" marT="42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262647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l" defTabSz="955675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39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79512" y="634743"/>
          <a:ext cx="8640959" cy="5542219"/>
        </p:xfrm>
        <a:graphic>
          <a:graphicData uri="http://schemas.openxmlformats.org/drawingml/2006/table">
            <a:tbl>
              <a:tblPr/>
              <a:tblGrid>
                <a:gridCol w="909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1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Реконстукция КТП № 1159 с заменой силового трансформатора ПО "Урюпинские электрические сети"</a:t>
                      </a:r>
                    </a:p>
                  </a:txBody>
                  <a:tcPr marL="117486" marR="4351" marT="43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0,250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ТП, РП 6-10/0,4 кВ, ПС 35-110 кВ (объекты ремонтной программы) (594 единицы)</a:t>
                      </a:r>
                    </a:p>
                  </a:txBody>
                  <a:tcPr marL="117486" marR="4351" marT="43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2,606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ВЭ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ВЛ-10 кВ отпайкой от ВЛ-10 кВ отпайка к ТП 10/0,4 кВ-2029 ПС 110/10 кВ «М. Горького», КТП 10/0,4 кВ и ВЛИ-0,4 кВ, расположенных в Волгоградской области, г. Волгоград, ул. Мариинская, квартал 34:03:0180005, Городской РЭС (установка разгрузочного КТП 10/0,4 кВ для электроснабжения потребителей в СНТ «Центральный-2»)  (ориентировочная протяженность ЛЭП - 1,75 км; трансформаторная мощность - 0.40 МВА)</a:t>
                      </a:r>
                    </a:p>
                  </a:txBody>
                  <a:tcPr marL="117486" marR="4351" marT="43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0,400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1,752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5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КАЛМЭНЕРГО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1,610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58,872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КЭ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«Реконструкция ВЛ-110 кВ Элиста Западная-Элиста Восточная с ВЛ-35кВ Элиста-Западная-ЭПТФ с выносом из жилой зоны застройки г. Элиста» (ориентировочная протяженность ЛЭП - 12.745 км)</a:t>
                      </a:r>
                    </a:p>
                  </a:txBody>
                  <a:tcPr marL="117486" marR="4351" marT="43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1,478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КЭ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Стр-во лин.отв-ния10кВ от опоры №46/1 по ВЛ10кВ 2-й микр-н от ПС35кВГородовиковская, объектТП10/04 кВ,питающее адм.зд.ИПКравченкоМН(ор.пр ЛЭП 0,062км)</a:t>
                      </a:r>
                    </a:p>
                  </a:txBody>
                  <a:tcPr marL="117486" marR="4351" marT="43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0,041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КЭ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энергопринимающих устройств потребителей максимальной мощностью до 150 кВт включительно, всего (новое строительство)</a:t>
                      </a:r>
                    </a:p>
                  </a:txBody>
                  <a:tcPr marL="117486" marR="4351" marT="43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0,290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18,868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КЭ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энергопринимающих устройств потребителей максимальной мощностью до 15 кВт включительно, всего (новое строительство)</a:t>
                      </a:r>
                    </a:p>
                  </a:txBody>
                  <a:tcPr marL="117486" marR="4351" marT="43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0,050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8,367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КЭ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Консолидация электросетевых активов – принятие на баланс бесхозяйного имущества по г. Элиста в зоне действия Элистинского РЭС (фактическая протяженность ВЛ-0,4 кВ – 22.160 км, КЛ-0,4 кВ - 2.315 км, КЛ-10 кВ - 5.643 км, фактическая мощность – 1.270 мВА)</a:t>
                      </a:r>
                    </a:p>
                  </a:txBody>
                  <a:tcPr marL="117486" marR="4351" marT="43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1,270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30,118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56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РОСТОВЭНЕРГО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26,823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255,603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ВЛ-110 кВ "ВДТЭЦ-2-Зимовники" для нужд ПО "ВЭС" филиал ОАО "МРСК Юга"-"Ростовэнерго"   (ориентировочная протяженность ЛЭП - 20.23 км)</a:t>
                      </a:r>
                    </a:p>
                  </a:txBody>
                  <a:tcPr marL="117486" marR="4351" marT="43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20,227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ЛЭП 110 кВ в левобережной части г. Ростова-на-Дону под полотном автомобильной дороги в створе мостового перехода пр. Ворошиловского (ориентировочная протяженность ЛЭП - 1.280 км)</a:t>
                      </a:r>
                    </a:p>
                  </a:txBody>
                  <a:tcPr marL="117486" marR="4351" marT="43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2,616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ВЛ-35 кВ "Сулин-Волошино" от опоры №17 до опоры №44 с выносом участка ВЛ-35 кВ с территории Украины (ориентировочная протяженность ЛЭП - 4.98 км)</a:t>
                      </a:r>
                    </a:p>
                  </a:txBody>
                  <a:tcPr marL="117486" marR="4351" marT="43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4,977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ПС 110/35/10/6 кВ БГ-2 в части замены ТСН-6 кВ №1 (количество ТСН-1  шт, трансформаторная мощность   0,1  МВА)</a:t>
                      </a:r>
                    </a:p>
                  </a:txBody>
                  <a:tcPr marL="117486" marR="4351" marT="43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0,100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отпаечной ВЛ-10кВ до границы земельных участков заявителя ГК "Российские автомобильные дороги" для подключения трансформаторных подстанций 10/0,4кВ, Азовский район, Ростовская область</a:t>
                      </a:r>
                    </a:p>
                  </a:txBody>
                  <a:tcPr marL="117486" marR="4351" marT="43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6,794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1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участка ВЛ-6 кВ от опоры № 33 по ВЛ-6 кВ №5 ПС 35/6 кВ "НС-13" с монтажом ТП-6/0,4 кВ для присоединения полигона захоронения, утилизации и переработки твердых промышленных, нерадиоактивных и бытовых отходов (ориентировочная протяженность ЛЭП 3,7 км, ориентировочная мощность трансформатора 1000 кВА)</a:t>
                      </a:r>
                    </a:p>
                  </a:txBody>
                  <a:tcPr marL="117486" marR="4351" marT="43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1,000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3,705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ВЛ-10 кВ от ПС 110/35/10 кВ «Целинская» для электроснабжения НПЗ «Целинский»расположенного в п. Целина , Целинского района, Ростовской области Заявитель ООО "Ростов-Дон-Сервис"</a:t>
                      </a:r>
                    </a:p>
                  </a:txBody>
                  <a:tcPr marL="117486" marR="4351" marT="43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1,104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6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КЛ-10кВ от 2-х ячеек ЗРУ 10 кВ ПС «А-26» для технологического присоединения энергопринимающих устройств ООО "Бол Пэкиджинг Европа Ростов (ООО «АТП»)</a:t>
                      </a:r>
                    </a:p>
                  </a:txBody>
                  <a:tcPr marL="117486" marR="4351" marT="4351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2,400   </a:t>
                      </a:r>
                    </a:p>
                  </a:txBody>
                  <a:tcPr marL="4351" marR="4351" marT="43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7768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r" defTabSz="955675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kumimoji="0" lang="ru-RU" alt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72353"/>
              </p:ext>
            </p:extLst>
          </p:nvPr>
        </p:nvGraphicFramePr>
        <p:xfrm>
          <a:off x="604734" y="887970"/>
          <a:ext cx="8061325" cy="5133318"/>
        </p:xfrm>
        <a:graphic>
          <a:graphicData uri="http://schemas.openxmlformats.org/drawingml/2006/table">
            <a:tbl>
              <a:tblPr/>
              <a:tblGrid>
                <a:gridCol w="1302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8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69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февраля 2018</a:t>
                      </a:r>
                      <a:endParaRPr lang="ru-RU" altLang="ru-RU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ростовский филиал МРСК Юга приходится 46% исполненных договоров технологического присоединения.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2017 год ростовский филиал ПАО «МРСК Юга» (входит в ГК «Россети») исполнил обязательства по 5,9 тыс. договоров на технологическое присоединение (ТП) к своим электросетям, предоставив новым потребителям 159 МВт мощности. На ростовский филиал компании приходится наибольшая доля исполненных договоров ТП – свыше 46%.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1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2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февраля </a:t>
                      </a: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</a:t>
                      </a:r>
                      <a:endParaRPr lang="ru-RU" altLang="ru-RU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 тысяч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птицезащитных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устройств (ПЗУ) установлены на опорах ВЛ в Волгоградской области,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том числе,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 тыс. ПЗУ установлены в 2017 году.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Природоохранные мероприятия проводятся в целях сохранения редких, находящихся под угрозой исчезновения, видов птиц, в том числе, в зоне биосферного резервата ЮНЕСКО «Волго-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Ахтубинская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пойма». </a:t>
                      </a:r>
                      <a:endParaRPr lang="ru-RU" alt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февраля 2018</a:t>
                      </a:r>
                      <a:endParaRPr lang="ru-RU" altLang="ru-RU" sz="12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Дебиторская задолженность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энергокомплексу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донского региона динамично снижается.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2017 год по  ростовскому филиалу ПАО «МРСК Юга» (входит в ГК «Россети») наблюдается положительная динамика снижения дебиторской задолженности за услуги по передаче электроэнергии. </a:t>
                      </a:r>
                      <a:endParaRPr lang="ru-RU" alt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90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марта 2018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Генеральный директор ПАО «МРСК Юга» (входит в ГК «Россети») Борис Эбзеев удостоен благодарственного письма Южно-Российского центра МЧС России по делам гражданской обороны, чрезвычайным ситуациям и ликвидации последствий стихийных бедствий</a:t>
                      </a:r>
                      <a:endParaRPr lang="ru-RU" alt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424516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l" defTabSz="955675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40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1521" y="634752"/>
          <a:ext cx="8658819" cy="5542212"/>
        </p:xfrm>
        <a:graphic>
          <a:graphicData uri="http://schemas.openxmlformats.org/drawingml/2006/table">
            <a:tbl>
              <a:tblPr/>
              <a:tblGrid>
                <a:gridCol w="911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КЛ-10кВ от 2-х ячеек ЗРУ 10 кВ ПС А-26 для технологического присоединения энергопринимающих устройств ООО «Астон»</a:t>
                      </a:r>
                    </a:p>
                  </a:txBody>
                  <a:tcPr marL="128260" marR="4750" marT="4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1,714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КЛ-10кВ от ячейки № 4 ПС 110/35/6/10кВ НС-3 для технологического присоединения тепличного комплекса ООО «Зеленая линия» СП Задонское, Азовский район, Ростовская область</a:t>
                      </a:r>
                    </a:p>
                  </a:txBody>
                  <a:tcPr marL="128260" marR="4750" marT="4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7,643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КЛ-10 кВ от ПС АС-15 для электроснабжения жилого квартала среднеэтажной застройки. Ростовская область, г. Аксай, пр. Аксайский, 13-В</a:t>
                      </a:r>
                    </a:p>
                  </a:txBody>
                  <a:tcPr marL="128260" marR="4750" marT="4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1,610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2КЛ-6кВ, 2 ТП-6/0,4кВ от ПС 110/10/6кВ Р-37 для электроснабжения выставочного зала "Россия-моя история", расположенного по адресу: г. Ростов-на-Дону, ул. 1-й Конной Армии, кад. ном. 61:44:0020901:240 (ориентировочная протяженность ЛЭП - 2,313км, ориентировочная мощность трансформатора 2х1МВА)</a:t>
                      </a:r>
                    </a:p>
                  </a:txBody>
                  <a:tcPr marL="128260" marR="4750" marT="4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2,000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3,822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ВЛ-10кВ от опоры №82/99/100 по ВЛ-10кВ №18 ПС 110/35/10кВ "ГОК" (Ориетировочная протяженность 0,35км)</a:t>
                      </a:r>
                    </a:p>
                  </a:txBody>
                  <a:tcPr marL="128260" marR="4750" marT="4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0,350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ВЛ-10 кВ от опоры №27/109 по ВЛ-10 кВ № 3 ПС 35/10 кВ «Мешковская». Строительство новой КТП-10/0,4 кВА. Строительство ВЛ-0,4 кВ от новой КТП-10/0,4 кВ для электроснабжения административного здания Мешковской СОШ (ориентировочная протяженность ЛЭП -0,47 км, ориентировочная мощность ТП-0,25МВА)</a:t>
                      </a:r>
                    </a:p>
                  </a:txBody>
                  <a:tcPr marL="128260" marR="4750" marT="4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0,250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0,470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отпаечной ВЛ-10кВ от опоры 10 кВ № 5-17 ВЛ-10кВ № 107Н ПС 110/6/10кВ НС-1 для технологического присоединения дачных домиков, садового оборудования ДНТ «Задонье» Азовского района</a:t>
                      </a:r>
                    </a:p>
                  </a:txBody>
                  <a:tcPr marL="128260" marR="4750" marT="4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0,645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линии ВЛ-10кВ от линейной ячейки 10кВ №12 ПС 35 СМ-9 для электроснабжения: овощехранилища заявителя ООО "Манитек", расположенного по адресу: Ростовская область, Семикаракорский р-н, х. Слободской, 100м на северо-запад к.н. 61:35:0600014:368 (ориентировочная протяженность ЛЭП 0,15км)</a:t>
                      </a:r>
                    </a:p>
                  </a:txBody>
                  <a:tcPr marL="128260" marR="4750" marT="4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0,100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ВЛ-10кВ от ВЛ-10кВ №706 ПС 35/10кВ АС-7 для электроснабжения объектов сельхозпроизводства по адресу:Ростовская область, Аксайский р-н, уч-к с к.н. 61:02:0600008:1507</a:t>
                      </a:r>
                    </a:p>
                  </a:txBody>
                  <a:tcPr marL="128260" marR="4750" marT="4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0,190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КЛ-6кВ от опоры №17 ВЛ-6кВ №15 ПС 110/35/6кВ "Центральная" для присоединения базы отдыха "Белая Вежа" АО "Концерн Росэнергоатом"</a:t>
                      </a:r>
                    </a:p>
                  </a:txBody>
                  <a:tcPr marL="128260" marR="4750" marT="4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0,412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2-х новых ТП-6/0,4кВ. Строительство двух КЛ-6кВ от ПС 110/35/6кВ "Т-24" до новых ТП-6/0,4кВ на территории Муниципальное автономное учреждение "Стадион Торпедо"</a:t>
                      </a:r>
                    </a:p>
                  </a:txBody>
                  <a:tcPr marL="128260" marR="4750" marT="4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0,500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1,777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 2-х новых  ТП 6/0,4кВ,  строительство 2-х КЛ 6кВ от ТП-6/0,4кВ (строящейся по договору №152137/25/12 от 14.06.2012 г.) до новых ТП 6/0,4кВ (ФСБ РФ, МКД по адресу пер. 1-й Новый, 14-3)</a:t>
                      </a:r>
                    </a:p>
                  </a:txBody>
                  <a:tcPr marL="128260" marR="4750" marT="4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0,500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0,290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новой ТП-10/0,4 кВ. Строительство новой ВЛ-10 кВ ПС "Дарагановская" до вновь установленной ТП-10/0, 4 кВ до границ земельного участка заявителя (Управление капитального строительства г. Таганрога)</a:t>
                      </a:r>
                    </a:p>
                  </a:txBody>
                  <a:tcPr marL="128260" marR="4750" marT="4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0,630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4,486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9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ТП-10/0,4 кВ, КЛ-10 кВ от ВЛ-10 кВ № 704ПС 35/10 кВ АС-7 и ВЛ-10 кВ от ВЛ-10 кВ № 1205 ПС 110/10 кВ АС-12 для электроснабжения водонасосной станции по адресу : РО, Аксайский район, п.Рассвет, уч.с к.н. 61:02:0100203:12</a:t>
                      </a:r>
                    </a:p>
                  </a:txBody>
                  <a:tcPr marL="128260" marR="4750" marT="4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0,800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0,615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8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энергопринимающих устройств потребителей максимальной мощностью до 150 кВт включительно, всего (новое строительство)</a:t>
                      </a:r>
                    </a:p>
                  </a:txBody>
                  <a:tcPr marL="128260" marR="4750" marT="4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6,343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46,201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8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Технологическое присоединение энергопринимающих устройств потребителей максимальной мощностью до 15 кВт включительно, всего (новое строительство)</a:t>
                      </a:r>
                    </a:p>
                  </a:txBody>
                  <a:tcPr marL="128260" marR="4750" marT="47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5,414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82,776   </a:t>
                      </a:r>
                    </a:p>
                  </a:txBody>
                  <a:tcPr marL="4750" marR="4750" marT="47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385368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l" defTabSz="955675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41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23527" y="582376"/>
          <a:ext cx="8586814" cy="5594588"/>
        </p:xfrm>
        <a:graphic>
          <a:graphicData uri="http://schemas.openxmlformats.org/drawingml/2006/table">
            <a:tbl>
              <a:tblPr/>
              <a:tblGrid>
                <a:gridCol w="903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 ВЛ-10 кВ №3 ПС 35/10 кВ Хлебодарненская с. Хлебодарное Целинского района Ростовской области (ориентировочная протяженность ЛЭП - 4.57 км)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4,570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участка ВЛ-6кВ №10 между ТП-6/0,4кВ №28 и ТП-6/0,4кВ № 933 (ООО Агентско-экспедиторская фирма "Коммерческий центр")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0,220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 10 кВ № 6 ПС 35/10  кВ «Вишневецкая» с установкой реклоузера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0,018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ВЛ 10 кВ №3 ПС 35/10  кВ «КСХТ» с установкой реклоузера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0,018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"Реконструкция ВЛ-0,4кВ от КТП 10/0,4 кВ № 160,№ 161,№ 487 п.Интернациональный (ориентировочная протяженность ЛЭП - 14.08 км)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0,410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7,000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 кВ от КТП 10/0,4 кВ № 55, КТП 10/0,4 кВ  № 158  по ВЛ-10 кВ №1019 с заменой КТП 10/0,4 кВ  № 55, КТП 10/0,4 кВ  № 158 и установкой дополнительной КТП 10/0,4 кВ с отпайкой 10 кВ  в х. Победа Азовского района (ориентировочная протяженность ЛЭП - 7.02км;трансформаторная мощность - 0,9 МВА)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0,900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7,020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  ВЛ-0,4кВ  от  КТП 10/0.4 кВ №112, КТП10/0.4 кВ  №121  в х. Ракитный  Зерноградского  района (ориентировочная протяженность ЛЭП - 9.088 км; трансформаторная мощность - 0.20 МВА)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0,360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9,088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 0,4 кВ №1 от  ЗТП 10/0,4 кВ № 4 по ВЛ 10 кВ № 4 ПС 35/10 "Покровская" Неклиновского района (1-й пусковой комплекс ) (ориентировочная протяженность ЛЭП - 1.636 км)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1,636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ВЛ-0,4 кВ от ТП 10/0,4 кВ № 302 по ВЛ-10 кВ №6 ПС 35/10 кВ  Журавлевская х. Каменная Балка Орловского района Ростовской области    (ориентировочная протяженность ЛЭП - 0.95 км; трансформаторная мощность-0,250 МВА)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0,250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0,950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ВЛ 10/0,4 кВ в ст. Андреевская Дубовского района Ростовской области от КТП-3109, 3110,3522 по ВЛ 10 кВ №13, от КТП-3135, 3138 по ВЛ 10 кВ №7 ПС "Андреевская" (ориентировочная протяженность - 11,260 км.; 5 КТП -0,62 Мва)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0,160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3,324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участка ВЛ-0,4 кВ от КТП №62 по ВЛ-10 кВ №4 ПС "Троицкая" до границ земельных участков заявителей (Зволь Ю.Б. и Абидина В.П.)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0,090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ТП 10/0,4 кВ с заменой корпусов и трансформаторов в Семикаракорском р-не, Ростовской области (количество ТП 3 шт, трансформаторная мощность 0,36    МВА)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0,360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ТП 10/0,4кВ № 189 по ВЛ 10кВ №3 ПС 35/10 кВ Колесниковская с заменой трансформатора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0,100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ТП 10(6)/0,4 кВ с заменой корпусов трансформаторов в Аксайском р-не, Ростовской области (количество ТП 9 шт, трансформаторная мощность   2,04  МВА)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2,160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ТП 10/0,4 кВ №83 и ТП 10/0,4 кВ №153 с заменой трансформаторов в Багаевском р-не, Ростовской области (количество ТП 2 шт, трансформаторная мощность   0,185  МВА)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0,290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ТП 6/0,4 кВ №58 КЛ 6 кВ №12 ПС 110/6 кВ Т-5 с заменой трансформатора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0,630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"Техническое перевооружение КТП 10/0,4 кВ №245, мощностью 100 кВА по ВЛ-10 кВ №2 ПС 110/35/10 кВ Каргинская"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0,100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Техперевооружение КТП № 59 ВЛ 10 кВ Федоровка ПС С5 с заменой трансформатора (трансформаторная мощность 0,16 МВА)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0,160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2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Техперевооружение КТП № 90  ВЛ 10 кВ № 3 ПС "Голокалитвинская"  с заменой трансформатора (ТП-1 шт., трансформаторная мощность 0,1 МВА)</a:t>
                      </a:r>
                    </a:p>
                  </a:txBody>
                  <a:tcPr marL="124456" marR="4609" marT="460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0,100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4609" marR="4609" marT="460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71670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l" defTabSz="955675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42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1521" y="634749"/>
          <a:ext cx="8658818" cy="5544610"/>
        </p:xfrm>
        <a:graphic>
          <a:graphicData uri="http://schemas.openxmlformats.org/drawingml/2006/table">
            <a:tbl>
              <a:tblPr/>
              <a:tblGrid>
                <a:gridCol w="91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Техническое перевооружение КТП №157м ВЛ-10кВ №1 ПС "Таганрогская" до границ земельного участка заявителя (Закутняя Л.Н.)</a:t>
                      </a:r>
                    </a:p>
                  </a:txBody>
                  <a:tcPr marL="144661" marR="5358" marT="53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0,063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новой БКТП -10/0,4 кВ 250 кВА с зарядной станцией, строительство КЛ 10 кВ в разрез КЛ 10 кВ №273 ПС 110/10 кВ Т-27 до новой БКТП 10/0,4 кВ в г. Таганроге (Установка БКТП 10/0,4 кВ 0.250 МВА-1 шт., строительство КЛ-10 кВ – 0,1 км)</a:t>
                      </a:r>
                    </a:p>
                  </a:txBody>
                  <a:tcPr marL="144661" marR="5358" marT="53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0,250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0,100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бесхозного электросетевого имущества (ВЛ 0,4кВ №1,№2,№3, от КТП №78 по ВЛ 10 кВ №3 ПС "Баклановская в Морозовском районе Ростовской области)   ПО СВЭС                     ( протяженностью  - 2,67 км)</a:t>
                      </a:r>
                    </a:p>
                  </a:txBody>
                  <a:tcPr marL="144661" marR="5358" marT="53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2,670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08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бесхозного электросетевого имущества ( ВЛ 0,4кВ №2 от ЗТП №49 по ВЛ 6кВ "Лесхоз" ПС С-2 ; ВЛ 0,4кВ №2 от ЗТП №408 по ВЛ 6кВ "Поселок" ПС С-6 ; ВЛ 0,4кВ №2 от ЗТП №411 по ВЛ 6кВ "Поселок" ПС С-6;  КТП №220 ВЛ 10кВ "Кундрючий" с трансформатором ТМ-160 кВА;  КТП №435 ВЛ 10кВ "Кундрючий" с трансформатором ТМ-250 кВА;  КТП  №437 ВЛ 10кВ "Крымский" с трансформатором ТМ-250 кВА; ТП № 306 ВЛ 10кВ "Придонский" с трансформатором ТМ-160 кВА в Красносулинском, Усть-Донецком райнах Ростовской области)  ПО ЗЭС   (протяженностью  - 4,93 км; трансформаторной мощностью -  0,820 МВА)</a:t>
                      </a:r>
                    </a:p>
                  </a:txBody>
                  <a:tcPr marL="144661" marR="5358" marT="53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0,820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4,930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бесхозного электросетевого имущества (ВЛ 0,4кВ №1 от ТП -10/0,4 кВ №1080  по ВЛ 10 кВ №5 ПС Трубецкая в Сальском районе Ростовской области) ПО ЮВЭС   (протяженностью -   0,8 км)</a:t>
                      </a:r>
                    </a:p>
                  </a:txBody>
                  <a:tcPr marL="144661" marR="5358" marT="53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0,800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бесхозного электросетевого имущества (  ВЛ 10 кВ (отпайка) №1606 к КТП № 126 ПС А-16 от опоры №42;   ВЛ 10 кВ (отпайка) №1606 к КТП № 127 ПС А-16 от опоры №20; ВЛ 10 кВ (отпайка) № 319  ПС КГ-3 от опоры № 1-134 в  Азовском, Кагальницком районах Ростовской области)  ПО ЮЭС (протяженностью -   7,05 км)</a:t>
                      </a:r>
                    </a:p>
                  </a:txBody>
                  <a:tcPr marL="144661" marR="5358" marT="53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7,050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бесхозного электросетевого имущества (ВЛ 10 кВ Западной Ш-26, отпайка к КТП №143, Ростовская область, Усть-Донецкий район)   ПО ЗЭС ( протяженностью  - 1,2 км)</a:t>
                      </a:r>
                    </a:p>
                  </a:txBody>
                  <a:tcPr marL="144661" marR="5358" marT="53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-  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1,200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бесхозного электросетевого имущества (КТП №143  ВЛ 10 кВ Западной  Ш-26 с трансформатором ТМ -100 кВА, Ростовская область, Усть-Донецкий район)   ПО ЗЭС                     (трансформаторная мощность-0,100 МВА)</a:t>
                      </a:r>
                    </a:p>
                  </a:txBody>
                  <a:tcPr marL="144661" marR="5358" marT="53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0,100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-  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08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РЭ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бесхозного электросетевого имущества (ВЛ 0,4 кВ № 1,2,3  ЗТП 10/0,4 кВ № 43 по  ВЛ 10 кВ № 7 ;  ВЛ 0,4 кВ № 1,2,3КТП 10/0,4 кВ № 58 по  ВЛ 10 кВ  №6;     ВЛ 0,4 кВ № 1,2,3  КТП 10/0,4 кВ № 219 ВЛ 10 кВ  №7;   ВЛ 0,4 кВ № 1 ЗТП 10/0,4 кВ № 32 ВЛ 10 кВ  №7; ВЛ 0,4 кВ № 1,2 ТП 10/0,4 кВ № 2/16 ;  ЗТП 10/0,4 кВ №367;  КТП 10/0,4 кВ № 243;  КТП 10/0,4 кВ № 244;  КТП № 10/0,4 кВ № 231;  КТП 10/0,4 кВ №219 ; ЗТП 10/0,4 кВ №14А;  КТП 10/0,4 кВ № 466А;  КТП 10/0,4 кВ № 503А;  КТП 10/0,4 кВ № 559А  в     М-Курганском, Мясниковском,Неклиновском районах , г. Таганроге Ростовской области) ПО ЮЗЭС (протяженностью - 9,995 км, трансформаторная мощность -2,073 МВА )</a:t>
                      </a:r>
                    </a:p>
                  </a:txBody>
                  <a:tcPr marL="144661" marR="5358" marT="53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2,073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9,995   </a:t>
                      </a:r>
                    </a:p>
                  </a:txBody>
                  <a:tcPr marL="5358" marR="5358" marT="5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944770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092950" y="554038"/>
            <a:ext cx="1511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КОНТАКТЫ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42988" y="1968818"/>
            <a:ext cx="71278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1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i="1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Департамент корпоративного управления и взаимодействия с акционерами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i="1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altLang="ru-RU" sz="1800" i="1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АО «МРСК Юга»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i="1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</a:rPr>
              <a:t>Целикова Е.Г. 8 (863) 307-04-69,</a:t>
            </a:r>
            <a:r>
              <a:rPr lang="en-US" alt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800" u="sng" dirty="0">
                <a:solidFill>
                  <a:schemeClr val="accent1">
                    <a:lumMod val="50000"/>
                  </a:schemeClr>
                </a:solidFill>
              </a:rPr>
              <a:t>celikovaeg</a:t>
            </a:r>
            <a:r>
              <a:rPr lang="en-US" altLang="ru-RU" sz="1800" u="sng" dirty="0" smtClean="0">
                <a:solidFill>
                  <a:schemeClr val="accent1">
                    <a:lumMod val="50000"/>
                  </a:schemeClr>
                </a:solidFill>
              </a:rPr>
              <a:t>@mrsk-yuga.ru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altLang="ru-RU" sz="1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43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87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r" defTabSz="955675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kumimoji="0" lang="ru-RU" alt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0065"/>
              </p:ext>
            </p:extLst>
          </p:nvPr>
        </p:nvGraphicFramePr>
        <p:xfrm>
          <a:off x="604734" y="1124745"/>
          <a:ext cx="8061326" cy="5016574"/>
        </p:xfrm>
        <a:graphic>
          <a:graphicData uri="http://schemas.openxmlformats.org/drawingml/2006/table">
            <a:tbl>
              <a:tblPr/>
              <a:tblGrid>
                <a:gridCol w="1230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0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5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 марта 2018</a:t>
                      </a:r>
                      <a:endParaRPr lang="ru-RU" altLang="ru-RU" sz="11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МРСК Юга завершила перевод электросетей Астрахани на более высокий класс напряжения.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астраханского филиала ПАО «МРСК Юга» (входит в ГК «Россети») завершили четвертый и пятый этап работ по переводу нагрузки с подстанций «Северная» и «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Царевская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на подстанцию «Юбилейная» с более высоким классом напряжения. Это значительно улучшит качество и надежность энергоснабжения потребителей Кировского и Советского районов Астрахани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05 марта 2018</a:t>
                      </a:r>
                      <a:endParaRPr lang="ru-RU" altLang="ru-RU" sz="11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астраханского филиала МРСК Юга установили более 17 тысяч современных приборов учета.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астраханского филиала ПАО «МРСК Юга» (входит в группу компаний Россети) завершают реализацию программы по установке современных, высокотехнологичных приборов учета повышенной точности в четырех районах области.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endParaRPr lang="ru-RU" alt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1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марта </a:t>
                      </a: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</a:t>
                      </a:r>
                      <a:endParaRPr lang="ru-RU" altLang="ru-RU" sz="11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29,5 МВт мощности получили новые потребители МРСК Юга за первые месяцы 2018 года.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первые два месяца 2018 года ПАО «МРСК Юга» (входит в ГК «Россети») подключило к своей сети социально значимые объекты. Среди них 7 объектов здравоохранения в Ростовской и Астраханской областях (66 кВт), 1 дошкольное учреждение в Астраханской области (140 кВт), 1 здание пожарной части в Ростовской области (27 кВт).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endParaRPr lang="ru-RU" alt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9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1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марта </a:t>
                      </a: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</a:t>
                      </a:r>
                      <a:endParaRPr lang="ru-RU" altLang="ru-RU" sz="11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Дебиторская задолженность потребителей перед астраханским филиалом МРСК Юга динамично снижается.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Дебиторская задолженность контрагентов перед астраханским филиалом ПАО «МРСК Юга» (входит в ГК «Россети») за услуги по передаче электроэнергии за истекший 2017 год, снизилась на 555,42 млн руб.</a:t>
                      </a:r>
                      <a:endParaRPr lang="ru-RU" alt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endParaRPr lang="ru-RU" alt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марта 2018</a:t>
                      </a:r>
                      <a:endParaRPr lang="ru-RU" altLang="ru-RU" sz="11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МРСК Юга примет в свои сети солнечную энергию астраханской электростанции «Нива».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Астраханский филиал ПАО «МРСК Юга» (входит в ГК «Россети») примет в сеть электроэнергию с солнечной электростанции «Нива» в Приволжском районе области.</a:t>
                      </a:r>
                      <a:endParaRPr lang="ru-RU" alt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6377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906602" y="18864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r" defTabSz="955675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kumimoji="0" lang="ru-RU" alt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30575"/>
              </p:ext>
            </p:extLst>
          </p:nvPr>
        </p:nvGraphicFramePr>
        <p:xfrm>
          <a:off x="539552" y="908720"/>
          <a:ext cx="7965912" cy="4800905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9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3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марта 2018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10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МРСК Юга осуществила технологическое присоединение стадиона «Ростов-Арена» в Ростове-на-Дону.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ПАО «МРСК Юга» (входит в группу компаний «Россети») обеспечило электроэнергией, введенный в эксплуатацию стадион «Ростов-Арена» в Ростове-на-Дону. В июне этого года стадион вместимостью 45 тысяч зрителей примет на своём поле 4 игры отборочного этапа и матч 1/8 финала предстоящего первенства. </a:t>
                      </a:r>
                      <a:endParaRPr lang="ru-RU" alt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1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1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марта </a:t>
                      </a: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</a:t>
                      </a: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10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26,7 млн рублей снизилась дебиторская задолженность потребителей перед калмыцким филиалом МРСК Юга.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Активная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претензионно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-исковая деятельность и реализация имущества должников-банкротов позволили с начала 2018 года снизить на 26,7 млн рублей дебиторскую задолженность потребителей за услуги по передаче электроэнергии перед калмыцким филиалом ПАО «МРСК Юга» (входит в группу компаний «Россети»). 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3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1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марта </a:t>
                      </a:r>
                      <a:r>
                        <a:rPr 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</a:t>
                      </a:r>
                      <a:endParaRPr lang="ru-RU" altLang="ru-RU" sz="1100" b="1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10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МРСК Юга стала лучшей социально ориентированной энергетической компанией ТЭК в России.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ПАО «МРСК Юга» (входит в ГК «Россети») стала победителем конкурса на лучшую социально ориентированную компанию, организованного Министерством энергетики России. Проект компании по привлечению и удержанию молодых специалистов был признан лучшим из всех представленных на рассмотрение конкурсной комиссии работ. 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4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марта 2018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100" b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«Умные сети» - повышение надежности электроснабжения в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Камышинском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районе Волгоградской области.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проекта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Grid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(умная сеть) началась в Волгоградской области на базе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Петроввальского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РЭС производственного отделения «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Камышинские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электрические сети» ПАО «МРСК Юга» (входит в ГК «Россети»). «Умные сети» повысят надежность электроснабжения потребителей, снизят время ликвидации аварий, помогут оптимизировать затраты на эксплуатацию электросети.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endParaRPr lang="ru-RU" alt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59267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r" defTabSz="955675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kumimoji="0" lang="ru-RU" alt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30593"/>
              </p:ext>
            </p:extLst>
          </p:nvPr>
        </p:nvGraphicFramePr>
        <p:xfrm>
          <a:off x="467544" y="764704"/>
          <a:ext cx="8442795" cy="5160956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421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Апреля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Арбитражный суд по Астраханской области подтвердил законность требований астраханского филиала ПАО «МРСК Юга», предъявляемых к учету электроэнергии, а также отсутствие прав у государственных надзорных органов вмешиваться в оперативно-хозяйственную деятельность организаций. По всем выявленным случаям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безучетного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бездоговорного потребления составляются акты, на основании которых, в соответствии с законом, виновные обязаны возместить убытки энергокомпании и заплатить штраф. Некоторые потребители, стремясь уклониться от выплат возмещения убытков и штрафов, пытаясь обжаловать правомерность составленных энергетиками актов, используют свое право обратиться в надзорные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органы. Рассмотрев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предоставленные доказательства, в том числе фото и видео материалы, Астраханский арбитражный суд признал решения УФАС и Прокуратуры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Енотаевского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 незаконными. Более того, суд также подтвердил отсутствие прав у государственных надзорных органов вмешиваться в оперативно-хозяйственную деятельность энергетической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компании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87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Апреля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</a:rPr>
                        <a:t>За последний месяц волгоградский филиал ПАО «МРСК Юга» присоединил к своим сетям зернохранилище в Ленинском районе Волгоградской области, складские помещения предприятия, занимающегося производством нефтегазового оборудования и мусороперерабатывающий завод в городе-спутнике Волгограда – Волжском.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Апреля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астраханского филиала ПАО «МРСК Юга» за три месяца 2018 года исполнили обязательства по 716 договорам на технологическое присоединение к электросетям компании, из них 420 договоров - на подключение индивидуальных жилых домов. Общая суммарная мощность, которая в ближайшее время будет предоставлена потребителям региона, составит 41,2 МВт. Почти 60% всех исполненных договоров - на подключение индивидуальных жилых домов по всему Астраханскому региону.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7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Апреля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Калмыкии 45 юных читателей Национальной библиотеки РК им. Амур-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Санана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познакомились с правилами электробезопасности. Увлекательный урок для ребят провели энергетики калмыцкого филиала МРСК Юга, которые рассказали, чем опасен невидимый ток, почему опасно приближаться к оборванному проводу и как правильно обращаться с бытовыми электроприборами.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Мая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Крупные хищения электроэнергии пресекли сотрудники департамента безопасности ПАО «МРСК Юга» (входит в группу компаний «Россети») в Астраханской и Волгоградской областях. Теперь недобросовестные потребители должны возместить нанесенный ущерб на сумму свыше 8,7 млн рублей и оплатить штрафы.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5261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r" defTabSz="955675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kumimoji="0" lang="ru-RU" alt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85043"/>
              </p:ext>
            </p:extLst>
          </p:nvPr>
        </p:nvGraphicFramePr>
        <p:xfrm>
          <a:off x="467544" y="810882"/>
          <a:ext cx="8352928" cy="5395524"/>
        </p:xfrm>
        <a:graphic>
          <a:graphicData uri="http://schemas.openxmlformats.org/drawingml/2006/table">
            <a:tbl>
              <a:tblPr/>
              <a:tblGrid>
                <a:gridCol w="1051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1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7224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Мая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Специалистам ПАО «МРСК Юга» во время прохождения осенне-зимнего периода 2017/2018 годов удалось существенно улучшить показатели надежности электроснабжения. По сравнению с прошлым периодом количество аварий в сетях МРСК Юга за время ОЗП 2017/2018 гг. снизилось на 14%, средняя длительность перерывов электроснабжения потребителей при технологических нарушениях сократилась на 18% и составила 2,2 часа при установленном регламентном сроке не более 3 часов. Эти данные были озвучены в ходе всероссийского совещания «Об итогах прохождения субъектами электроэнергетики осенне-зимнего периода 2017 – 2018 годов» в Москве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71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мая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первый квартал текущего года ПАО «МРСК Юга» взыскала с должников 1,2 млрд рублей за услуги по передаче электроэнергии. Еще 236 исков на сумму 9,4 млрд рублей находятся на рассмотрении в судах различной инстанции. 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Наибольшая доля взыскиваемых долгов приходится на Волгоградскую (43,6%) и Ростовскую (33%) области.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54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Мая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ПАО «МРСК Юга» было отмечено дипломами Министерства энергетики России за проект по привлечению и удержанию молодых специалистов и за активное проведение социальной политики.</a:t>
                      </a:r>
                      <a:r>
                        <a:rPr lang="ru-RU" sz="1100" dirty="0">
                          <a:solidFill>
                            <a:srgbClr val="31313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МРСК Юга стала лучшей среди 43 крупнейших энергетических компаний страны. Победу в конкурсе обеспечила «Программа по привлечению и удержанию молодых кадров ПАО «МРСК Юга» в сельской местности». Проект был признан лучшим в номинациях конкурса: «Молодежная политика», «Социальная поддержка работников и их семей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64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Мая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Накануне Дня Победы, в волгоградском международном аэропорту «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Гумрак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состоялось открытие нового терминала внутренних линий, завершающее второй этап реконструкции аэропортового комплекса города-героя. Электроснабжение обновленного авиаузла обеспечила подстанция «Аэропорт» волгоградского филиала ПАО «МРСК Юга». Мощность технологического присоединения составила 1,5 МВт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15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Мая 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калмыцкого филиала МРСК Юга выполнили необходимые работы для электроснабжения международного фольклорно-этнографического фестиваля «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Ойрад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тумэн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 Калмыкии.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Мая 2018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ходе подготовки электросетевого хозяйства к предстоящим осенне-зимним нагрузкам специалисты волгоградского филиала ПАО «МРСК Юга» завершили капитальный ремонт подстанции класса 110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«Ивановская» – одного из основных источников электроснабжения для потребителей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Светлоярского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 Волгоградской области и Волго-Донского судоходного канала.  Повышение качества электроснабжения почувствовали несколько тысяч жителей поселков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Кирово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Солянка, Ивановка,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Чапурники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Червленое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Светлоярского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района области – оно также зависит от стабильной работы ПС «Ивановская». От этой подстанции получают электроэнергию и детские сады, и школы, четыре дачных массива, крупное тепличное хозяйство.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5883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8775" marR="0" lvl="0" indent="-358775" algn="r" defTabSz="955675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kumimoji="0" lang="ru-RU" alt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878984"/>
              </p:ext>
            </p:extLst>
          </p:nvPr>
        </p:nvGraphicFramePr>
        <p:xfrm>
          <a:off x="604734" y="887971"/>
          <a:ext cx="8061326" cy="5541379"/>
        </p:xfrm>
        <a:graphic>
          <a:graphicData uri="http://schemas.openxmlformats.org/drawingml/2006/table">
            <a:tbl>
              <a:tblPr/>
              <a:tblGrid>
                <a:gridCol w="942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8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5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Мая 2018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Астраханский филиал ПАО «МРСК Юга» принял в сеть электроэнергию с солнечной электростанции «Нива», расположенной в Приволжском районе Астраханской области. Торжественное открытие солнечной электростанции «Нива» состоялось 21 мая.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Мая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ПАО «МРСК Юга» открывает центр оценки квалификаций электроэнергетики. АНО «Южный межрегиональный центр квалификаций электроэнергетики» создан по инициативе МРСК Юга и будет заниматься независимой оценкой персонала организаций энергетики, а также выпускников профессиональных образовательных учреждений в Южном и Приволжском федеральных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округах.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проекта - получение реальной оценки качества подготовки, уровня компетентности, профессиональной пригодности работников предприятий, увеличение доли сертифицированных специалистов электросетевого комплекса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Мая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официальном сайте ПАО «МРСК Юга» начал работу интернет-форум, на котором потребители могут получить оперативную информацию от специалистов компании по вопросам потребления, учета электроэнергии и технологического присоединения. Интернет-площадка для потребителей создана в МРСК Юга с целью дальнейшего развития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клиентоориентированности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компании, повышения доступности услуг и сервисов.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54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Мая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волгоградского филиала ПАО «МРСК Юга» в короткие сроки выполнили комплекс технических мероприятий для подключения строительной площадки храма Преображения Господня и небольшой часовни к электросети. Храм будет возведен в поселке Вишневая Балка Краснооктябрьского района в историческом месте направления главного удара немецко-фашистских войск во время Сталинградской битвы.   На территории храма планируется создание семейно-досугового центра, который объединит воскресную школу, библиотеку, православный детский театр, детскую игровую площадку.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3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Мая 2018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solidFill>
                            <a:srgbClr val="2E75B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специалиста ключевых специальностей филиалов ПАО «МРСК Юга» в рамках реализации программы корпоративной поддержки работников компании по улучшению жилищных условий уже получили компенсацию ипотечных процентов за прошедший год.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19883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10447</Words>
  <Application>Microsoft Office PowerPoint</Application>
  <PresentationFormat>Экран (4:3)</PresentationFormat>
  <Paragraphs>1943</Paragraphs>
  <Slides>43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5" baseType="lpstr">
      <vt:lpstr>Arial</vt:lpstr>
      <vt:lpstr>Arial Unicode MS</vt:lpstr>
      <vt:lpstr>Calibri</vt:lpstr>
      <vt:lpstr>Calibri Light</vt:lpstr>
      <vt:lpstr>Roboto Condensed</vt:lpstr>
      <vt:lpstr>Tahoma</vt:lpstr>
      <vt:lpstr>Times New Roman</vt:lpstr>
      <vt:lpstr>11_Специальное оформление</vt:lpstr>
      <vt:lpstr>12_Специальное оформление</vt:lpstr>
      <vt:lpstr>Тема Office</vt:lpstr>
      <vt:lpstr>Лист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Киселев Александр Петрович</dc:creator>
  <cp:lastModifiedBy>Целикова Елена Григорьевна</cp:lastModifiedBy>
  <cp:revision>206</cp:revision>
  <cp:lastPrinted>2019-02-28T07:10:53Z</cp:lastPrinted>
  <dcterms:created xsi:type="dcterms:W3CDTF">2016-08-24T12:57:42Z</dcterms:created>
  <dcterms:modified xsi:type="dcterms:W3CDTF">2019-02-28T08:41:30Z</dcterms:modified>
</cp:coreProperties>
</file>