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4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charts/chart1.xml" ContentType="application/vnd.openxmlformats-officedocument.drawingml.chart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drawings/drawing2.xml" ContentType="application/vnd.openxmlformats-officedocument.drawingml.chartshapes+xml"/>
  <Override PartName="/ppt/charts/chart3.xml" ContentType="application/vnd.openxmlformats-officedocument.drawingml.chart+xml"/>
  <Override PartName="/ppt/drawings/drawing3.xml" ContentType="application/vnd.openxmlformats-officedocument.drawingml.chartshapes+xml"/>
  <Override PartName="/ppt/charts/chart4.xml" ContentType="application/vnd.openxmlformats-officedocument.drawingml.chart+xml"/>
  <Override PartName="/ppt/drawings/drawing4.xml" ContentType="application/vnd.openxmlformats-officedocument.drawingml.chartshapes+xml"/>
  <Override PartName="/ppt/charts/chart5.xml" ContentType="application/vnd.openxmlformats-officedocument.drawingml.chart+xml"/>
  <Override PartName="/ppt/drawings/drawing5.xml" ContentType="application/vnd.openxmlformats-officedocument.drawingml.chartshapes+xml"/>
  <Override PartName="/ppt/charts/chart6.xml" ContentType="application/vnd.openxmlformats-officedocument.drawingml.chart+xml"/>
  <Override PartName="/ppt/theme/themeOverride1.xml" ContentType="application/vnd.openxmlformats-officedocument.themeOverride+xml"/>
  <Override PartName="/ppt/drawings/drawing6.xml" ContentType="application/vnd.openxmlformats-officedocument.drawingml.chartshapes+xml"/>
  <Override PartName="/ppt/charts/chart7.xml" ContentType="application/vnd.openxmlformats-officedocument.drawingml.chart+xml"/>
  <Override PartName="/ppt/theme/themeOverride2.xml" ContentType="application/vnd.openxmlformats-officedocument.themeOverride+xml"/>
  <Override PartName="/ppt/drawings/drawing7.xml" ContentType="application/vnd.openxmlformats-officedocument.drawingml.chartshapes+xml"/>
  <Override PartName="/ppt/charts/chart8.xml" ContentType="application/vnd.openxmlformats-officedocument.drawingml.chart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drawings/drawing8.xml" ContentType="application/vnd.openxmlformats-officedocument.drawingml.chartshapes+xml"/>
  <Override PartName="/ppt/charts/chart12.xml" ContentType="application/vnd.openxmlformats-officedocument.drawingml.chart+xml"/>
  <Override PartName="/ppt/drawings/drawing9.xml" ContentType="application/vnd.openxmlformats-officedocument.drawingml.chartshapes+xml"/>
  <Override PartName="/ppt/charts/chart13.xml" ContentType="application/vnd.openxmlformats-officedocument.drawingml.chart+xml"/>
  <Override PartName="/ppt/theme/themeOverride3.xml" ContentType="application/vnd.openxmlformats-officedocument.themeOverride+xml"/>
  <Override PartName="/ppt/drawings/drawing10.xml" ContentType="application/vnd.openxmlformats-officedocument.drawingml.chartshapes+xml"/>
  <Override PartName="/ppt/notesSlides/notesSlide1.xml" ContentType="application/vnd.openxmlformats-officedocument.presentationml.notesSlide+xml"/>
  <Override PartName="/ppt/charts/chart14.xml" ContentType="application/vnd.openxmlformats-officedocument.drawingml.chart+xml"/>
  <Override PartName="/ppt/drawings/drawing11.xml" ContentType="application/vnd.openxmlformats-officedocument.drawingml.chartshapes+xml"/>
  <Override PartName="/ppt/charts/chart15.xml" ContentType="application/vnd.openxmlformats-officedocument.drawingml.chart+xml"/>
  <Override PartName="/ppt/drawings/drawing12.xml" ContentType="application/vnd.openxmlformats-officedocument.drawingml.chartshapes+xml"/>
  <Override PartName="/ppt/charts/chart16.xml" ContentType="application/vnd.openxmlformats-officedocument.drawingml.chart+xml"/>
  <Override PartName="/ppt/drawings/drawing13.xml" ContentType="application/vnd.openxmlformats-officedocument.drawingml.chartshapes+xml"/>
  <Override PartName="/ppt/charts/chart17.xml" ContentType="application/vnd.openxmlformats-officedocument.drawingml.chart+xml"/>
  <Override PartName="/ppt/drawings/drawing14.xml" ContentType="application/vnd.openxmlformats-officedocument.drawingml.chartshapes+xml"/>
  <Override PartName="/ppt/charts/chart18.xml" ContentType="application/vnd.openxmlformats-officedocument.drawingml.chart+xml"/>
  <Override PartName="/ppt/drawings/drawing15.xml" ContentType="application/vnd.openxmlformats-officedocument.drawingml.chartshapes+xml"/>
  <Override PartName="/ppt/charts/chart19.xml" ContentType="application/vnd.openxmlformats-officedocument.drawingml.chart+xml"/>
  <Override PartName="/ppt/drawings/drawing16.xml" ContentType="application/vnd.openxmlformats-officedocument.drawingml.chartshapes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theme/themeOverride4.xml" ContentType="application/vnd.openxmlformats-officedocument.themeOverride+xml"/>
  <Override PartName="/ppt/drawings/drawing17.xml" ContentType="application/vnd.openxmlformats-officedocument.drawingml.chartshapes+xml"/>
  <Override PartName="/ppt/charts/chart23.xml" ContentType="application/vnd.openxmlformats-officedocument.drawingml.chart+xml"/>
  <Override PartName="/ppt/drawings/drawing18.xml" ContentType="application/vnd.openxmlformats-officedocument.drawingml.chartshapes+xml"/>
  <Override PartName="/ppt/charts/chart24.xml" ContentType="application/vnd.openxmlformats-officedocument.drawingml.chart+xml"/>
  <Override PartName="/ppt/drawings/drawing19.xml" ContentType="application/vnd.openxmlformats-officedocument.drawingml.chartshapes+xml"/>
  <Override PartName="/ppt/charts/chart25.xml" ContentType="application/vnd.openxmlformats-officedocument.drawingml.chart+xml"/>
  <Override PartName="/ppt/drawings/drawing20.xml" ContentType="application/vnd.openxmlformats-officedocument.drawingml.chartshapes+xml"/>
  <Override PartName="/ppt/charts/chart26.xml" ContentType="application/vnd.openxmlformats-officedocument.drawingml.chart+xml"/>
  <Override PartName="/ppt/drawings/drawing21.xml" ContentType="application/vnd.openxmlformats-officedocument.drawingml.chartshapes+xml"/>
  <Override PartName="/ppt/charts/chart27.xml" ContentType="application/vnd.openxmlformats-officedocument.drawingml.chart+xml"/>
  <Override PartName="/ppt/theme/themeOverride5.xml" ContentType="application/vnd.openxmlformats-officedocument.themeOverride+xml"/>
  <Override PartName="/ppt/drawings/drawing22.xml" ContentType="application/vnd.openxmlformats-officedocument.drawingml.chartshapes+xml"/>
  <Override PartName="/ppt/charts/chart28.xml" ContentType="application/vnd.openxmlformats-officedocument.drawingml.chart+xml"/>
  <Override PartName="/ppt/theme/themeOverride6.xml" ContentType="application/vnd.openxmlformats-officedocument.themeOverride+xml"/>
  <Override PartName="/ppt/drawings/drawing23.xml" ContentType="application/vnd.openxmlformats-officedocument.drawingml.chartshapes+xml"/>
  <Override PartName="/ppt/charts/chart29.xml" ContentType="application/vnd.openxmlformats-officedocument.drawingml.chart+xml"/>
  <Override PartName="/ppt/theme/themeOverride7.xml" ContentType="application/vnd.openxmlformats-officedocument.themeOverride+xml"/>
  <Override PartName="/ppt/drawings/drawing24.xml" ContentType="application/vnd.openxmlformats-officedocument.drawingml.chartshape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730" r:id="rId1"/>
    <p:sldMasterId id="2147483660" r:id="rId2"/>
    <p:sldMasterId id="2147483689" r:id="rId3"/>
    <p:sldMasterId id="2147483716" r:id="rId4"/>
    <p:sldMasterId id="2147483742" r:id="rId5"/>
  </p:sldMasterIdLst>
  <p:notesMasterIdLst>
    <p:notesMasterId r:id="rId25"/>
  </p:notesMasterIdLst>
  <p:sldIdLst>
    <p:sldId id="266" r:id="rId6"/>
    <p:sldId id="325" r:id="rId7"/>
    <p:sldId id="318" r:id="rId8"/>
    <p:sldId id="308" r:id="rId9"/>
    <p:sldId id="310" r:id="rId10"/>
    <p:sldId id="319" r:id="rId11"/>
    <p:sldId id="320" r:id="rId12"/>
    <p:sldId id="316" r:id="rId13"/>
    <p:sldId id="321" r:id="rId14"/>
    <p:sldId id="301" r:id="rId15"/>
    <p:sldId id="302" r:id="rId16"/>
    <p:sldId id="323" r:id="rId17"/>
    <p:sldId id="306" r:id="rId18"/>
    <p:sldId id="307" r:id="rId19"/>
    <p:sldId id="322" r:id="rId20"/>
    <p:sldId id="305" r:id="rId21"/>
    <p:sldId id="324" r:id="rId22"/>
    <p:sldId id="303" r:id="rId23"/>
    <p:sldId id="304" r:id="rId24"/>
  </p:sldIdLst>
  <p:sldSz cx="9144000" cy="6858000" type="screen4x3"/>
  <p:notesSz cx="6797675" cy="987425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>
        <p15:guide id="1" orient="horz" pos="2160" userDrawn="1">
          <p15:clr>
            <a:srgbClr val="A4A3A4"/>
          </p15:clr>
        </p15:guide>
        <p15:guide id="2" pos="2880" userDrawn="1">
          <p15:clr>
            <a:srgbClr val="A4A3A4"/>
          </p15:clr>
        </p15:guide>
        <p15:guide id="3" orient="horz" pos="2699">
          <p15:clr>
            <a:srgbClr val="A4A3A4"/>
          </p15:clr>
        </p15:guide>
        <p15:guide id="4" pos="5347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Чистилин А.А." initials="ЧА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3281C8"/>
    <a:srgbClr val="CCCCFF"/>
    <a:srgbClr val="CCFFFF"/>
    <a:srgbClr val="F2F2F2"/>
    <a:srgbClr val="CC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ABFCF23-3B69-468F-B69F-88F6DE6A72F2}" styleName="Средний стиль 1 - акцент 5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5"/>
              </a:solidFill>
            </a:ln>
          </a:left>
          <a:right>
            <a:ln w="12700" cmpd="sng">
              <a:solidFill>
                <a:schemeClr val="accent5"/>
              </a:solidFill>
            </a:ln>
          </a:right>
          <a:top>
            <a:ln w="12700" cmpd="sng">
              <a:solidFill>
                <a:schemeClr val="accent5"/>
              </a:solidFill>
            </a:ln>
          </a:top>
          <a:bottom>
            <a:ln w="12700" cmpd="sng">
              <a:solidFill>
                <a:schemeClr val="accent5"/>
              </a:solidFill>
            </a:ln>
          </a:bottom>
          <a:insideH>
            <a:ln w="12700" cmpd="sng">
              <a:solidFill>
                <a:schemeClr val="accent5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5">
              <a:tint val="20000"/>
            </a:schemeClr>
          </a:solidFill>
        </a:fill>
      </a:tcStyle>
    </a:band1H>
    <a:band1V>
      <a:tcStyle>
        <a:tcBdr/>
        <a:fill>
          <a:solidFill>
            <a:schemeClr val="accent5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Row>
  </a:tblStyle>
  <a:tblStyle styleId="{21E4AEA4-8DFA-4A89-87EB-49C32662AFE0}" styleName="Средний стиль 2 —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F5AB1C69-6EDB-4FF4-983F-18BD219EF322}" styleName="Средний стиль 2 —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00A15C55-8517-42AA-B614-E9B94910E393}" styleName="Средний стиль 2 —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Средний стиль 2 —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Средний стиль 2 —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051" autoAdjust="0"/>
    <p:restoredTop sz="97029" autoAdjust="0"/>
  </p:normalViewPr>
  <p:slideViewPr>
    <p:cSldViewPr snapToGrid="0" showGuides="1">
      <p:cViewPr varScale="1">
        <p:scale>
          <a:sx n="113" d="100"/>
          <a:sy n="113" d="100"/>
        </p:scale>
        <p:origin x="-432" y="-108"/>
      </p:cViewPr>
      <p:guideLst>
        <p:guide orient="horz" pos="2160"/>
        <p:guide orient="horz" pos="2699"/>
        <p:guide pos="2880"/>
        <p:guide pos="5347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viewProps" Target="view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oleObject" Target="file:///C:\Users\tshovrebovaes\Desktop\&#1041;&#1077;&#1085;&#1095;%20&#1056;&#1069;&#1057;%204%20&#1082;&#1074;.2017\4%20&#1082;&#1074;.2017%20&#1052;&#1056;&#1057;&#1050;%20&#1075;&#1088;&#1072;&#1092;&#1080;&#1082;&#1080;%2020.02.2018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8.xml"/><Relationship Id="rId1" Type="http://schemas.openxmlformats.org/officeDocument/2006/relationships/package" Target="../embeddings/Microsoft_Excel_Worksheet7.xlsx"/></Relationships>
</file>

<file path=ppt/charts/_rels/chart1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9.xml"/><Relationship Id="rId1" Type="http://schemas.openxmlformats.org/officeDocument/2006/relationships/package" Target="../embeddings/Microsoft_Excel_Worksheet8.xlsx"/></Relationships>
</file>

<file path=ppt/charts/_rels/chart13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0.xml"/><Relationship Id="rId2" Type="http://schemas.openxmlformats.org/officeDocument/2006/relationships/package" Target="../embeddings/Microsoft_Excel_Worksheet9.xlsx"/><Relationship Id="rId1" Type="http://schemas.openxmlformats.org/officeDocument/2006/relationships/themeOverride" Target="../theme/themeOverride3.xml"/></Relationships>
</file>

<file path=ppt/charts/_rels/chart1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1.xml"/><Relationship Id="rId1" Type="http://schemas.openxmlformats.org/officeDocument/2006/relationships/oleObject" Target="file:///C:\Users\tshovrebovaes\Desktop\&#1041;&#1077;&#1085;&#1095;%20&#1056;&#1069;&#1057;%204%20&#1082;&#1074;.2017\4%20&#1082;&#1074;.2017%20&#1052;&#1056;&#1057;&#1050;%20&#1075;&#1088;&#1072;&#1092;&#1080;&#1082;&#1080;%2020.02.2018.xlsx" TargetMode="External"/></Relationships>
</file>

<file path=ppt/charts/_rels/chart1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2.xml"/><Relationship Id="rId1" Type="http://schemas.openxmlformats.org/officeDocument/2006/relationships/oleObject" Target="file:///C:\Users\tshovrebovaes\Desktop\&#1041;&#1077;&#1085;&#1095;%20&#1056;&#1069;&#1057;%204%20&#1082;&#1074;.2017\4%20&#1082;&#1074;.2017%20&#1052;&#1056;&#1057;&#1050;%20&#1075;&#1088;&#1072;&#1092;&#1080;&#1082;&#1080;%2020.02.2018.xlsx" TargetMode="External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3.xml"/><Relationship Id="rId1" Type="http://schemas.openxmlformats.org/officeDocument/2006/relationships/package" Target="../embeddings/Microsoft_Excel_Worksheet10.xlsx"/></Relationships>
</file>

<file path=ppt/charts/_rels/chart17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4.xml"/><Relationship Id="rId1" Type="http://schemas.openxmlformats.org/officeDocument/2006/relationships/package" Target="../embeddings/Microsoft_Excel_Worksheet11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5.xml"/><Relationship Id="rId1" Type="http://schemas.openxmlformats.org/officeDocument/2006/relationships/package" Target="../embeddings/Microsoft_Excel_Worksheet12.xlsx"/></Relationships>
</file>

<file path=ppt/charts/_rels/chart19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6.xml"/><Relationship Id="rId1" Type="http://schemas.openxmlformats.org/officeDocument/2006/relationships/package" Target="../embeddings/Microsoft_Excel_Worksheet13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oleObject" Target="file:///C:\Users\tshovrebovaes\Desktop\&#1041;&#1077;&#1085;&#1095;%20&#1056;&#1069;&#1057;%204%20&#1082;&#1074;.2017\4%20&#1082;&#1074;.2017%20&#1052;&#1056;&#1057;&#1050;%20&#1075;&#1088;&#1072;&#1092;&#1080;&#1082;&#1080;%2020.02.2018.xlsx" TargetMode="External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hovrebovaes\Desktop\&#1041;&#1077;&#1085;&#1095;%204%20&#1082;&#1074;.2017\3%20&#1082;&#1074;.2017%20&#1052;&#1056;&#1057;&#1050;%20&#1075;&#1088;&#1072;&#1092;&#1080;&#1082;&#1080;%2020.02.2018.xlsx" TargetMode="External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hovrebovaes\Desktop\&#1041;&#1077;&#1085;&#1095;%204%20&#1082;&#1074;.2017\3%20&#1082;&#1074;.2017%20&#1052;&#1056;&#1057;&#1050;%20&#1075;&#1088;&#1072;&#1092;&#1080;&#1082;&#1080;%2020.02.2018.xlsx" TargetMode="External"/></Relationships>
</file>

<file path=ppt/charts/_rels/chart22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17.xml"/><Relationship Id="rId2" Type="http://schemas.openxmlformats.org/officeDocument/2006/relationships/package" Target="../embeddings/Microsoft_Excel_Worksheet14.xlsx"/><Relationship Id="rId1" Type="http://schemas.openxmlformats.org/officeDocument/2006/relationships/themeOverride" Target="../theme/themeOverride4.xml"/></Relationships>
</file>

<file path=ppt/charts/_rels/chart2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8.xml"/><Relationship Id="rId1" Type="http://schemas.openxmlformats.org/officeDocument/2006/relationships/package" Target="../embeddings/Microsoft_Excel_Worksheet15.xlsx"/></Relationships>
</file>

<file path=ppt/charts/_rels/chart2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9.xml"/><Relationship Id="rId1" Type="http://schemas.openxmlformats.org/officeDocument/2006/relationships/oleObject" Target="file:///C:\Users\tshovrebovaes\Desktop\&#1041;&#1077;&#1085;&#1095;%204%20&#1082;&#1074;.2017\3%20&#1082;&#1074;.2017%20&#1052;&#1056;&#1057;&#1050;%20&#1075;&#1088;&#1072;&#1092;&#1080;&#1082;&#1080;%2020.02.2018.xlsx" TargetMode="External"/></Relationships>
</file>

<file path=ppt/charts/_rels/chart2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0.xml"/><Relationship Id="rId1" Type="http://schemas.openxmlformats.org/officeDocument/2006/relationships/oleObject" Target="file:///C:\Users\tshovrebovaes\Desktop\&#1041;&#1077;&#1085;&#1095;%204%20&#1082;&#1074;.2017\3%20&#1082;&#1074;.2017%20&#1052;&#1056;&#1057;&#1050;%20&#1075;&#1088;&#1072;&#1092;&#1080;&#1082;&#1080;%2020.02.2018.xlsx" TargetMode="External"/></Relationships>
</file>

<file path=ppt/charts/_rels/chart2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1.xml"/><Relationship Id="rId1" Type="http://schemas.openxmlformats.org/officeDocument/2006/relationships/package" Target="../embeddings/Microsoft_Excel_Worksheet16.xlsx"/></Relationships>
</file>

<file path=ppt/charts/_rels/chart2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2.xml"/><Relationship Id="rId2" Type="http://schemas.openxmlformats.org/officeDocument/2006/relationships/package" Target="../embeddings/Microsoft_Excel_Worksheet17.xlsx"/><Relationship Id="rId1" Type="http://schemas.openxmlformats.org/officeDocument/2006/relationships/themeOverride" Target="../theme/themeOverride5.xml"/></Relationships>
</file>

<file path=ppt/charts/_rels/chart28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3.xml"/><Relationship Id="rId2" Type="http://schemas.openxmlformats.org/officeDocument/2006/relationships/package" Target="../embeddings/Microsoft_Excel_Worksheet18.xlsx"/><Relationship Id="rId1" Type="http://schemas.openxmlformats.org/officeDocument/2006/relationships/themeOverride" Target="../theme/themeOverride6.xml"/></Relationships>
</file>

<file path=ppt/charts/_rels/chart29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24.xml"/><Relationship Id="rId2" Type="http://schemas.openxmlformats.org/officeDocument/2006/relationships/package" Target="../embeddings/Microsoft_Excel_Worksheet19.xlsx"/><Relationship Id="rId1" Type="http://schemas.openxmlformats.org/officeDocument/2006/relationships/themeOverride" Target="../theme/themeOverride7.xml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2.xlsx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3.xlsx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6.xml"/><Relationship Id="rId2" Type="http://schemas.openxmlformats.org/officeDocument/2006/relationships/package" Target="../embeddings/Microsoft_Excel_Worksheet4.xlsx"/><Relationship Id="rId1" Type="http://schemas.openxmlformats.org/officeDocument/2006/relationships/themeOverride" Target="../theme/themeOverrid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chartUserShapes" Target="../drawings/drawing7.xml"/><Relationship Id="rId2" Type="http://schemas.openxmlformats.org/officeDocument/2006/relationships/package" Target="../embeddings/Microsoft_Excel_Worksheet5.xlsx"/><Relationship Id="rId1" Type="http://schemas.openxmlformats.org/officeDocument/2006/relationships/themeOverride" Target="../theme/themeOverride2.xm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hovrebovaes\Desktop\&#1041;&#1077;&#1085;&#1095;%204%20&#1082;&#1074;.2017\3%20&#1082;&#1074;.2017%20&#1052;&#1056;&#1057;&#1050;%20&#1075;&#1088;&#1072;&#1092;&#1080;&#1082;&#1080;%2020.02.2018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C:\Users\tshovrebovaes\Desktop\&#1041;&#1077;&#1085;&#1095;%204%20&#1082;&#1074;.2017\3%20&#1082;&#1074;.2017%20&#1052;&#1056;&#1057;&#1050;%20&#1075;&#1088;&#1072;&#1092;&#1080;&#1082;&#1080;%2020.02.2018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0005430281038E-2"/>
          <c:y val="2.2636621766757521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34C-45EA-897E-77263F98E8A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34C-45EA-897E-77263F98E8A2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2-534C-45EA-897E-77263F98E8A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34C-45EA-897E-77263F98E8A2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34C-45EA-897E-77263F98E8A2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34C-45EA-897E-77263F98E8A2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534C-45EA-897E-77263F98E8A2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34C-45EA-897E-77263F98E8A2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534C-45EA-897E-77263F98E8A2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34C-45EA-897E-77263F98E8A2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534C-45EA-897E-77263F98E8A2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534C-45EA-897E-77263F98E8A2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534C-45EA-897E-77263F98E8A2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534C-45EA-897E-77263F98E8A2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534C-45EA-897E-77263F98E8A2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534C-45EA-897E-77263F98E8A2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534C-45EA-897E-77263F98E8A2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534C-45EA-897E-77263F98E8A2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534C-45EA-897E-77263F98E8A2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534C-45EA-897E-77263F98E8A2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534C-45EA-897E-77263F98E8A2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534C-45EA-897E-77263F98E8A2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534C-45EA-897E-77263F98E8A2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534C-45EA-897E-77263F98E8A2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534C-45EA-897E-77263F98E8A2}"/>
              </c:ext>
            </c:extLst>
          </c:dPt>
          <c:dLbls>
            <c:dLbl>
              <c:idx val="14"/>
              <c:layout>
                <c:manualLayout>
                  <c:x val="-1.2143684147934189E-16"/>
                  <c:y val="2.35618700967760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534C-45EA-897E-77263F98E8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2.070091049647824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534C-45EA-897E-77263F98E8A2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534C-45EA-897E-77263F98E8A2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ОценкаМРСК!$J$83:$J$98</c:f>
              <c:strCache>
                <c:ptCount val="16"/>
                <c:pt idx="0">
                  <c:v>Северный </c:v>
                </c:pt>
                <c:pt idx="1">
                  <c:v>Приволжский </c:v>
                </c:pt>
                <c:pt idx="2">
                  <c:v>Черноярский </c:v>
                </c:pt>
                <c:pt idx="3">
                  <c:v>Володарский </c:v>
                </c:pt>
                <c:pt idx="4">
                  <c:v>Городской </c:v>
                </c:pt>
                <c:pt idx="5">
                  <c:v>Чернышковский</c:v>
                </c:pt>
                <c:pt idx="6">
                  <c:v>Ленинский </c:v>
                </c:pt>
                <c:pt idx="7">
                  <c:v>Палласовский </c:v>
                </c:pt>
                <c:pt idx="8">
                  <c:v>Ики-Бурульский </c:v>
                </c:pt>
                <c:pt idx="9">
                  <c:v>Элистинский </c:v>
                </c:pt>
                <c:pt idx="10">
                  <c:v>Октябрьский </c:v>
                </c:pt>
                <c:pt idx="11">
                  <c:v>Кетченеровский </c:v>
                </c:pt>
                <c:pt idx="12">
                  <c:v>Боковский </c:v>
                </c:pt>
                <c:pt idx="13">
                  <c:v>Аксайский </c:v>
                </c:pt>
                <c:pt idx="14">
                  <c:v>Зимовниковский </c:v>
                </c:pt>
                <c:pt idx="15">
                  <c:v>Каменский </c:v>
                </c:pt>
              </c:strCache>
            </c:strRef>
          </c:cat>
          <c:val>
            <c:numRef>
              <c:f>ОценкаМРСК!$K$83:$K$98</c:f>
              <c:numCache>
                <c:formatCode>0.00%</c:formatCode>
                <c:ptCount val="16"/>
                <c:pt idx="0">
                  <c:v>9.5573272308287882E-2</c:v>
                </c:pt>
                <c:pt idx="1">
                  <c:v>9.6836281922219797E-2</c:v>
                </c:pt>
                <c:pt idx="2">
                  <c:v>0.41066953712004833</c:v>
                </c:pt>
                <c:pt idx="3">
                  <c:v>0.30016063037218699</c:v>
                </c:pt>
                <c:pt idx="4">
                  <c:v>0.10305423581281228</c:v>
                </c:pt>
                <c:pt idx="5">
                  <c:v>0.13778350399732889</c:v>
                </c:pt>
                <c:pt idx="6">
                  <c:v>0.36256123544156987</c:v>
                </c:pt>
                <c:pt idx="7">
                  <c:v>0.35232692695988921</c:v>
                </c:pt>
                <c:pt idx="8">
                  <c:v>0.1186482793184252</c:v>
                </c:pt>
                <c:pt idx="9">
                  <c:v>0.15719679434412107</c:v>
                </c:pt>
                <c:pt idx="10">
                  <c:v>0.26420080584963374</c:v>
                </c:pt>
                <c:pt idx="11">
                  <c:v>0.20351567534342208</c:v>
                </c:pt>
                <c:pt idx="12">
                  <c:v>0.17071992720181567</c:v>
                </c:pt>
                <c:pt idx="13">
                  <c:v>0.17169512987154328</c:v>
                </c:pt>
                <c:pt idx="14">
                  <c:v>0.37567690580503915</c:v>
                </c:pt>
                <c:pt idx="15">
                  <c:v>0.37325203323707662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534C-45EA-897E-77263F98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94957312"/>
        <c:axId val="151580032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ОценкаМРСК!$J$83:$J$98</c:f>
              <c:strCache>
                <c:ptCount val="16"/>
                <c:pt idx="0">
                  <c:v>Северный </c:v>
                </c:pt>
                <c:pt idx="1">
                  <c:v>Приволжский </c:v>
                </c:pt>
                <c:pt idx="2">
                  <c:v>Черноярский </c:v>
                </c:pt>
                <c:pt idx="3">
                  <c:v>Володарский </c:v>
                </c:pt>
                <c:pt idx="4">
                  <c:v>Городской </c:v>
                </c:pt>
                <c:pt idx="5">
                  <c:v>Чернышковский</c:v>
                </c:pt>
                <c:pt idx="6">
                  <c:v>Ленинский </c:v>
                </c:pt>
                <c:pt idx="7">
                  <c:v>Палласовский </c:v>
                </c:pt>
                <c:pt idx="8">
                  <c:v>Ики-Бурульский </c:v>
                </c:pt>
                <c:pt idx="9">
                  <c:v>Элистинский </c:v>
                </c:pt>
                <c:pt idx="10">
                  <c:v>Октябрьский </c:v>
                </c:pt>
                <c:pt idx="11">
                  <c:v>Кетченеровский </c:v>
                </c:pt>
                <c:pt idx="12">
                  <c:v>Боковский </c:v>
                </c:pt>
                <c:pt idx="13">
                  <c:v>Аксайский </c:v>
                </c:pt>
                <c:pt idx="14">
                  <c:v>Зимовниковский </c:v>
                </c:pt>
                <c:pt idx="15">
                  <c:v>Каменский </c:v>
                </c:pt>
              </c:strCache>
            </c:strRef>
          </c:cat>
          <c:val>
            <c:numRef>
              <c:f>ОценкаМРСК!$A$83:$A$98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534C-45EA-897E-77263F98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4957824"/>
        <c:axId val="151582336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ОценкаМРСК!$J$83:$J$98</c:f>
              <c:strCache>
                <c:ptCount val="16"/>
                <c:pt idx="0">
                  <c:v>Северный </c:v>
                </c:pt>
                <c:pt idx="1">
                  <c:v>Приволжский </c:v>
                </c:pt>
                <c:pt idx="2">
                  <c:v>Черноярский </c:v>
                </c:pt>
                <c:pt idx="3">
                  <c:v>Володарский </c:v>
                </c:pt>
                <c:pt idx="4">
                  <c:v>Городской </c:v>
                </c:pt>
                <c:pt idx="5">
                  <c:v>Чернышковский</c:v>
                </c:pt>
                <c:pt idx="6">
                  <c:v>Ленинский </c:v>
                </c:pt>
                <c:pt idx="7">
                  <c:v>Палласовский </c:v>
                </c:pt>
                <c:pt idx="8">
                  <c:v>Ики-Бурульский </c:v>
                </c:pt>
                <c:pt idx="9">
                  <c:v>Элистинский </c:v>
                </c:pt>
                <c:pt idx="10">
                  <c:v>Октябрьский </c:v>
                </c:pt>
                <c:pt idx="11">
                  <c:v>Кетченеровский </c:v>
                </c:pt>
                <c:pt idx="12">
                  <c:v>Боковский </c:v>
                </c:pt>
                <c:pt idx="13">
                  <c:v>Аксайский </c:v>
                </c:pt>
                <c:pt idx="14">
                  <c:v>Зимовниковский </c:v>
                </c:pt>
                <c:pt idx="15">
                  <c:v>Каменский </c:v>
                </c:pt>
              </c:strCache>
            </c:strRef>
          </c:cat>
          <c:val>
            <c:numRef>
              <c:f>ОценкаМРСК!$L$83:$L$98</c:f>
              <c:numCache>
                <c:formatCode>0.00%</c:formatCode>
                <c:ptCount val="16"/>
                <c:pt idx="0">
                  <c:v>0.19674901869309722</c:v>
                </c:pt>
                <c:pt idx="1">
                  <c:v>0.19674901869309722</c:v>
                </c:pt>
                <c:pt idx="2">
                  <c:v>0.19674901869309722</c:v>
                </c:pt>
                <c:pt idx="3">
                  <c:v>0.19674901869309722</c:v>
                </c:pt>
                <c:pt idx="4">
                  <c:v>0.18607912726850079</c:v>
                </c:pt>
                <c:pt idx="5">
                  <c:v>0.18607912726850079</c:v>
                </c:pt>
                <c:pt idx="6">
                  <c:v>0.18607912726850079</c:v>
                </c:pt>
                <c:pt idx="7">
                  <c:v>0.18607912726850079</c:v>
                </c:pt>
                <c:pt idx="8">
                  <c:v>0.17403779412459111</c:v>
                </c:pt>
                <c:pt idx="9">
                  <c:v>0.17403779412459111</c:v>
                </c:pt>
                <c:pt idx="10">
                  <c:v>0.17403779412459111</c:v>
                </c:pt>
                <c:pt idx="11">
                  <c:v>0.17403779412459111</c:v>
                </c:pt>
                <c:pt idx="12">
                  <c:v>0.25703042010751243</c:v>
                </c:pt>
                <c:pt idx="13">
                  <c:v>0.25703042010751243</c:v>
                </c:pt>
                <c:pt idx="14">
                  <c:v>0.25703042010751243</c:v>
                </c:pt>
                <c:pt idx="15">
                  <c:v>0.25703042010751243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534C-45EA-897E-77263F98E8A2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534C-45EA-897E-77263F98E8A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ОценкаМРСК!$J$83:$J$98</c:f>
              <c:strCache>
                <c:ptCount val="16"/>
                <c:pt idx="0">
                  <c:v>Северный </c:v>
                </c:pt>
                <c:pt idx="1">
                  <c:v>Приволжский </c:v>
                </c:pt>
                <c:pt idx="2">
                  <c:v>Черноярский </c:v>
                </c:pt>
                <c:pt idx="3">
                  <c:v>Володарский </c:v>
                </c:pt>
                <c:pt idx="4">
                  <c:v>Городской </c:v>
                </c:pt>
                <c:pt idx="5">
                  <c:v>Чернышковский</c:v>
                </c:pt>
                <c:pt idx="6">
                  <c:v>Ленинский </c:v>
                </c:pt>
                <c:pt idx="7">
                  <c:v>Палласовский </c:v>
                </c:pt>
                <c:pt idx="8">
                  <c:v>Ики-Бурульский </c:v>
                </c:pt>
                <c:pt idx="9">
                  <c:v>Элистинский </c:v>
                </c:pt>
                <c:pt idx="10">
                  <c:v>Октябрьский </c:v>
                </c:pt>
                <c:pt idx="11">
                  <c:v>Кетченеровский </c:v>
                </c:pt>
                <c:pt idx="12">
                  <c:v>Боковский </c:v>
                </c:pt>
                <c:pt idx="13">
                  <c:v>Аксайский </c:v>
                </c:pt>
                <c:pt idx="14">
                  <c:v>Зимовниковский </c:v>
                </c:pt>
                <c:pt idx="15">
                  <c:v>Каменский </c:v>
                </c:pt>
              </c:strCache>
            </c:strRef>
          </c:cat>
          <c:val>
            <c:numRef>
              <c:f>ОценкаМРСК!$M$83:$M$98</c:f>
              <c:numCache>
                <c:formatCode>0.00%</c:formatCode>
                <c:ptCount val="16"/>
                <c:pt idx="0">
                  <c:v>0.21604199971718632</c:v>
                </c:pt>
                <c:pt idx="1">
                  <c:v>0.21604199971718632</c:v>
                </c:pt>
                <c:pt idx="2">
                  <c:v>0.21604199971718632</c:v>
                </c:pt>
                <c:pt idx="3">
                  <c:v>0.21604199971718632</c:v>
                </c:pt>
                <c:pt idx="4">
                  <c:v>0.21604199971718632</c:v>
                </c:pt>
                <c:pt idx="5">
                  <c:v>0.21604199971718632</c:v>
                </c:pt>
                <c:pt idx="6">
                  <c:v>0.21604199971718632</c:v>
                </c:pt>
                <c:pt idx="7">
                  <c:v>0.21604199971718632</c:v>
                </c:pt>
                <c:pt idx="8">
                  <c:v>0.21604199971718632</c:v>
                </c:pt>
                <c:pt idx="9">
                  <c:v>0.21604199971718632</c:v>
                </c:pt>
                <c:pt idx="10">
                  <c:v>0.21604199971718632</c:v>
                </c:pt>
                <c:pt idx="11">
                  <c:v>0.21604199971718632</c:v>
                </c:pt>
                <c:pt idx="12">
                  <c:v>0.21604199971718632</c:v>
                </c:pt>
                <c:pt idx="13">
                  <c:v>0.21604199971718632</c:v>
                </c:pt>
                <c:pt idx="14">
                  <c:v>0.21604199971718632</c:v>
                </c:pt>
                <c:pt idx="15">
                  <c:v>0.21604199971718632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534C-45EA-897E-77263F98E8A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957312"/>
        <c:axId val="151580032"/>
      </c:lineChart>
      <c:catAx>
        <c:axId val="19495731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51580032"/>
        <c:crosses val="autoZero"/>
        <c:auto val="1"/>
        <c:lblAlgn val="ctr"/>
        <c:lblOffset val="100"/>
        <c:noMultiLvlLbl val="0"/>
      </c:catAx>
      <c:valAx>
        <c:axId val="151580032"/>
        <c:scaling>
          <c:orientation val="minMax"/>
          <c:max val="0.70000000000000007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4957312"/>
        <c:crosses val="autoZero"/>
        <c:crossBetween val="between"/>
      </c:valAx>
      <c:valAx>
        <c:axId val="151582336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194957824"/>
        <c:crosses val="max"/>
        <c:crossBetween val="between"/>
      </c:valAx>
      <c:catAx>
        <c:axId val="19495782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5823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4842779554697119E-2"/>
          <c:y val="2.9469274569398237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D2B-4C08-A22E-195BD369E11A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D2B-4C08-A22E-195BD369E11A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D2B-4C08-A22E-195BD369E11A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0D2B-4C08-A22E-195BD369E11A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D2B-4C08-A22E-195BD369E11A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0D2B-4C08-A22E-195BD369E11A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0D2B-4C08-A22E-195BD369E11A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0D2B-4C08-A22E-195BD369E11A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0D2B-4C08-A22E-195BD369E11A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0D2B-4C08-A22E-195BD369E11A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0D2B-4C08-A22E-195BD369E11A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0D2B-4C08-A22E-195BD369E11A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F-0D2B-4C08-A22E-195BD369E11A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0D2B-4C08-A22E-195BD369E11A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0D2B-4C08-A22E-195BD369E11A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0D2B-4C08-A22E-195BD369E11A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0D2B-4C08-A22E-195BD369E11A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0D2B-4C08-A22E-195BD369E11A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0D2B-4C08-A22E-195BD369E11A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0D2B-4C08-A22E-195BD369E11A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0D2B-4C08-A22E-195BD369E11A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0D2B-4C08-A22E-195BD369E11A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0D2B-4C08-A22E-195BD369E11A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0D2B-4C08-A22E-195BD369E11A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0D2B-4C08-A22E-195BD369E11A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0D2B-4C08-A22E-195BD369E11A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0D2B-4C08-A22E-195BD369E11A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0D2B-4C08-A22E-195BD369E11A}"/>
              </c:ext>
            </c:extLst>
          </c:dPt>
          <c:dLbls>
            <c:dLbl>
              <c:idx val="6"/>
              <c:layout>
                <c:manualLayout>
                  <c:x val="-7.5013678578687429E-17"/>
                  <c:y val="1.001926934281083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5002735715737486E-16"/>
                  <c:y val="2.5048173357027151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6,94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0D2B-4C08-A22E-195BD369E11A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АЭ'!$K$83:$K$97</c:f>
              <c:numCache>
                <c:formatCode>0.00</c:formatCode>
                <c:ptCount val="15"/>
                <c:pt idx="0">
                  <c:v>18.45</c:v>
                </c:pt>
                <c:pt idx="1">
                  <c:v>9.9499999999999993</c:v>
                </c:pt>
                <c:pt idx="2">
                  <c:v>11.59</c:v>
                </c:pt>
                <c:pt idx="3">
                  <c:v>5.38</c:v>
                </c:pt>
                <c:pt idx="4">
                  <c:v>5.46</c:v>
                </c:pt>
                <c:pt idx="5">
                  <c:v>15.06</c:v>
                </c:pt>
                <c:pt idx="6">
                  <c:v>6.55</c:v>
                </c:pt>
                <c:pt idx="7">
                  <c:v>14.36</c:v>
                </c:pt>
                <c:pt idx="8">
                  <c:v>10.26</c:v>
                </c:pt>
                <c:pt idx="9">
                  <c:v>5.5</c:v>
                </c:pt>
                <c:pt idx="10">
                  <c:v>5.13</c:v>
                </c:pt>
                <c:pt idx="11">
                  <c:v>13.33</c:v>
                </c:pt>
                <c:pt idx="12">
                  <c:v>6.94</c:v>
                </c:pt>
                <c:pt idx="13">
                  <c:v>12.46</c:v>
                </c:pt>
                <c:pt idx="14">
                  <c:v>4.68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0D2B-4C08-A22E-195BD369E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64910336"/>
        <c:axId val="263271488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АЭ'!$L$83:$L$97</c:f>
              <c:numCache>
                <c:formatCode>0.00</c:formatCode>
                <c:ptCount val="15"/>
                <c:pt idx="0">
                  <c:v>8.99</c:v>
                </c:pt>
                <c:pt idx="1">
                  <c:v>8.99</c:v>
                </c:pt>
                <c:pt idx="2">
                  <c:v>8.99</c:v>
                </c:pt>
                <c:pt idx="3">
                  <c:v>8.99</c:v>
                </c:pt>
                <c:pt idx="4">
                  <c:v>8.99</c:v>
                </c:pt>
                <c:pt idx="5">
                  <c:v>8.99</c:v>
                </c:pt>
                <c:pt idx="6">
                  <c:v>8.99</c:v>
                </c:pt>
                <c:pt idx="7">
                  <c:v>8.99</c:v>
                </c:pt>
                <c:pt idx="8">
                  <c:v>8.99</c:v>
                </c:pt>
                <c:pt idx="9">
                  <c:v>8.99</c:v>
                </c:pt>
                <c:pt idx="10">
                  <c:v>8.99</c:v>
                </c:pt>
                <c:pt idx="11">
                  <c:v>8.99</c:v>
                </c:pt>
                <c:pt idx="12">
                  <c:v>8.99</c:v>
                </c:pt>
                <c:pt idx="13">
                  <c:v>8.99</c:v>
                </c:pt>
                <c:pt idx="14">
                  <c:v>8.99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0D2B-4C08-A22E-195BD369E11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4910336"/>
        <c:axId val="263271488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spPr>
                  <a:ln w="22225">
                    <a:solidFill>
                      <a:schemeClr val="accent2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dLbls>
                  <c:dLbl>
                    <c:idx val="45"/>
                    <c:layout>
                      <c:manualLayout>
                        <c:x val="3.1046785258358141E-2"/>
                        <c:y val="-4.3409791167408418E-3"/>
                      </c:manualLayout>
                    </c:layout>
                    <c:spPr/>
                    <c:txPr>
                      <a:bodyPr/>
                      <a:lstStyle/>
                      <a:p>
                        <a:pPr>
                          <a:defRPr b="1">
                            <a:solidFill>
                              <a:srgbClr val="C00000"/>
                            </a:solidFill>
                          </a:defRPr>
                        </a:pPr>
                        <a:endParaRPr lang="ru-RU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2-0D2B-4C08-A22E-195BD369E11A}"/>
                      </c:ex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6r2="http://schemas.microsoft.com/office/drawing/2015/06/chart"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'Оценка АЭ'!$J$83:$J$97</c15:sqref>
                        </c15:formulaRef>
                      </c:ext>
                    </c:extLst>
                    <c:strCache>
                      <c:ptCount val="15"/>
                      <c:pt idx="0">
                        <c:v>Камызякский </c:v>
                      </c:pt>
                      <c:pt idx="1">
                        <c:v>Икрянинский </c:v>
                      </c:pt>
                      <c:pt idx="2">
                        <c:v>Приволжский </c:v>
                      </c:pt>
                      <c:pt idx="3">
                        <c:v>Правобережный </c:v>
                      </c:pt>
                      <c:pt idx="4">
                        <c:v>Лиманский </c:v>
                      </c:pt>
                      <c:pt idx="5">
                        <c:v>Харабалинский </c:v>
                      </c:pt>
                      <c:pt idx="6">
                        <c:v>Красноярский </c:v>
                      </c:pt>
                      <c:pt idx="7">
                        <c:v>Володарский </c:v>
                      </c:pt>
                      <c:pt idx="8">
                        <c:v>Ахтубинский</c:v>
                      </c:pt>
                      <c:pt idx="9">
                        <c:v>Северный</c:v>
                      </c:pt>
                      <c:pt idx="10">
                        <c:v>Енотаевский </c:v>
                      </c:pt>
                      <c:pt idx="11">
                        <c:v>Черноярский </c:v>
                      </c:pt>
                      <c:pt idx="12">
                        <c:v>Центральный </c:v>
                      </c:pt>
                      <c:pt idx="13">
                        <c:v>Заболдинский </c:v>
                      </c:pt>
                      <c:pt idx="14">
                        <c:v>Трусовский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'Оценка АЭ'!$M$83:$M$97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23-0D2B-4C08-A22E-195BD369E11A}"/>
                  </c:ext>
                </c:extLst>
              </c15:ser>
            </c15:filteredLineSeries>
          </c:ext>
        </c:extLst>
      </c:lineChart>
      <c:catAx>
        <c:axId val="264910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63271488"/>
        <c:crossesAt val="1"/>
        <c:auto val="1"/>
        <c:lblAlgn val="ctr"/>
        <c:lblOffset val="100"/>
        <c:noMultiLvlLbl val="0"/>
      </c:catAx>
      <c:valAx>
        <c:axId val="263271488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64910336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76683489485135E-2"/>
          <c:y val="1.8494392746361249E-2"/>
          <c:w val="0.93325544714901543"/>
          <c:h val="0.643170782629444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04A9-437C-BBA2-25FB90BD4E4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4A9-437C-BBA2-25FB90BD4E4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4A9-437C-BBA2-25FB90BD4E45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04A9-437C-BBA2-25FB90BD4E45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4A9-437C-BBA2-25FB90BD4E45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04A9-437C-BBA2-25FB90BD4E45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04A9-437C-BBA2-25FB90BD4E45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04A9-437C-BBA2-25FB90BD4E45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04A9-437C-BBA2-25FB90BD4E45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04A9-437C-BBA2-25FB90BD4E45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04A9-437C-BBA2-25FB90BD4E45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04A9-437C-BBA2-25FB90BD4E45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04A9-437C-BBA2-25FB90BD4E45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04A9-437C-BBA2-25FB90BD4E45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04A9-437C-BBA2-25FB90BD4E45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04A9-437C-BBA2-25FB90BD4E45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04A9-437C-BBA2-25FB90BD4E45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04A9-437C-BBA2-25FB90BD4E45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04A9-437C-BBA2-25FB90BD4E45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04A9-437C-BBA2-25FB90BD4E45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04A9-437C-BBA2-25FB90BD4E45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04A9-437C-BBA2-25FB90BD4E45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04A9-437C-BBA2-25FB90BD4E45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04A9-437C-BBA2-25FB90BD4E45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04A9-437C-BBA2-25FB90BD4E45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04A9-437C-BBA2-25FB90BD4E45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04A9-437C-BBA2-25FB90BD4E45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04A9-437C-BBA2-25FB90BD4E45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F-04A9-437C-BBA2-25FB90BD4E45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20-04A9-437C-BBA2-25FB90BD4E45}"/>
              </c:ext>
            </c:extLst>
          </c:dPt>
          <c:dLbls>
            <c:dLbl>
              <c:idx val="6"/>
              <c:layout>
                <c:manualLayout>
                  <c:x val="1.4018062328499494E-3"/>
                  <c:y val="5.180881334628947E-3"/>
                </c:manualLayout>
              </c:layout>
              <c:tx>
                <c:rich>
                  <a:bodyPr/>
                  <a:lstStyle/>
                  <a:p>
                    <a:pPr>
                      <a:defRPr sz="800">
                        <a:solidFill>
                          <a:srgbClr val="002060"/>
                        </a:solidFill>
                      </a:defRPr>
                    </a:pPr>
                    <a:r>
                      <a:rPr lang="en-US" dirty="0" smtClean="0"/>
                      <a:t>152,75</a:t>
                    </a:r>
                    <a:endParaRPr lang="en-US" dirty="0"/>
                  </a:p>
                </c:rich>
              </c:tx>
              <c:spPr>
                <a:noFill/>
                <a:ln>
                  <a:noFill/>
                </a:ln>
                <a:effectLst/>
              </c:sp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04A9-437C-BBA2-25FB90BD4E4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04A9-437C-BBA2-25FB90BD4E45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layout>
                <c:manualLayout>
                  <c:x val="0"/>
                  <c:y val="5.681818181818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04A9-437C-BBA2-25FB90BD4E45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layout>
                <c:manualLayout>
                  <c:x val="2.4837662893265034E-3"/>
                  <c:y val="7.1969696969696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04A9-437C-BBA2-25FB90BD4E45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04A9-437C-BBA2-25FB90BD4E45}"/>
                </c:ext>
                <c:ext xmlns:c15="http://schemas.microsoft.com/office/drawing/2012/chart" uri="{CE6537A1-D6FC-4f65-9D91-7224C49458BB}"/>
              </c:extLst>
            </c:dLbl>
            <c:numFmt formatCode="#,##0.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АЭ'!$N$83:$N$97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АЭ'!$O$83:$O$97</c:f>
              <c:numCache>
                <c:formatCode>General</c:formatCode>
                <c:ptCount val="15"/>
                <c:pt idx="0">
                  <c:v>190.32</c:v>
                </c:pt>
                <c:pt idx="1">
                  <c:v>570.16999999999996</c:v>
                </c:pt>
                <c:pt idx="2">
                  <c:v>1847.2</c:v>
                </c:pt>
                <c:pt idx="3">
                  <c:v>196.41</c:v>
                </c:pt>
                <c:pt idx="4">
                  <c:v>735.05</c:v>
                </c:pt>
                <c:pt idx="5">
                  <c:v>551.27</c:v>
                </c:pt>
                <c:pt idx="6">
                  <c:v>152.75</c:v>
                </c:pt>
                <c:pt idx="7">
                  <c:v>795.39</c:v>
                </c:pt>
                <c:pt idx="8">
                  <c:v>712.43</c:v>
                </c:pt>
                <c:pt idx="9">
                  <c:v>203.54</c:v>
                </c:pt>
                <c:pt idx="10">
                  <c:v>113.21</c:v>
                </c:pt>
                <c:pt idx="11">
                  <c:v>241.5</c:v>
                </c:pt>
                <c:pt idx="12">
                  <c:v>713.78</c:v>
                </c:pt>
                <c:pt idx="13">
                  <c:v>523.23</c:v>
                </c:pt>
                <c:pt idx="14">
                  <c:v>374.01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5-04A9-437C-BBA2-25FB90BD4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267774976"/>
        <c:axId val="263273216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АЭ'!$N$83:$N$97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АЭ'!$P$83:$P$97</c:f>
              <c:numCache>
                <c:formatCode>0.00</c:formatCode>
                <c:ptCount val="15"/>
                <c:pt idx="0">
                  <c:v>576.74</c:v>
                </c:pt>
                <c:pt idx="1">
                  <c:v>576.74</c:v>
                </c:pt>
                <c:pt idx="2">
                  <c:v>576.74</c:v>
                </c:pt>
                <c:pt idx="3">
                  <c:v>576.74</c:v>
                </c:pt>
                <c:pt idx="4">
                  <c:v>576.74</c:v>
                </c:pt>
                <c:pt idx="5">
                  <c:v>576.74</c:v>
                </c:pt>
                <c:pt idx="6">
                  <c:v>576.74</c:v>
                </c:pt>
                <c:pt idx="7">
                  <c:v>576.74</c:v>
                </c:pt>
                <c:pt idx="8">
                  <c:v>576.74</c:v>
                </c:pt>
                <c:pt idx="9">
                  <c:v>576.74</c:v>
                </c:pt>
                <c:pt idx="10">
                  <c:v>576.74</c:v>
                </c:pt>
                <c:pt idx="11">
                  <c:v>576.74</c:v>
                </c:pt>
                <c:pt idx="12">
                  <c:v>576.74</c:v>
                </c:pt>
                <c:pt idx="13">
                  <c:v>576.74</c:v>
                </c:pt>
                <c:pt idx="14">
                  <c:v>576.74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6-04A9-437C-BBA2-25FB90BD4E45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7-04A9-437C-BBA2-25FB90BD4E4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АЭ'!$N$83:$N$97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АЭ'!$Q$83:$Q$97</c:f>
              <c:numCache>
                <c:formatCode>General</c:formatCode>
                <c:ptCount val="15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8-04A9-437C-BBA2-25FB90BD4E4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7774976"/>
        <c:axId val="263273216"/>
      </c:lineChart>
      <c:catAx>
        <c:axId val="2677749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63273216"/>
        <c:crosses val="autoZero"/>
        <c:auto val="1"/>
        <c:lblAlgn val="ctr"/>
        <c:lblOffset val="100"/>
        <c:noMultiLvlLbl val="0"/>
      </c:catAx>
      <c:valAx>
        <c:axId val="263273216"/>
        <c:scaling>
          <c:orientation val="minMax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6777497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4618627090426424E-2"/>
          <c:y val="0.41527507213119824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B62-463A-ACC0-06F04DD2822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B62-463A-ACC0-06F04DD28223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CB62-463A-ACC0-06F04DD28223}"/>
              </c:ext>
            </c:extLst>
          </c:dPt>
          <c:dPt>
            <c:idx val="3"/>
            <c:invertIfNegative val="0"/>
            <c:bubble3D val="0"/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CB62-463A-ACC0-06F04DD2822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CB62-463A-ACC0-06F04DD28223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CB62-463A-ACC0-06F04DD28223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CB62-463A-ACC0-06F04DD28223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B62-463A-ACC0-06F04DD28223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CB62-463A-ACC0-06F04DD28223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CB62-463A-ACC0-06F04DD28223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CB62-463A-ACC0-06F04DD28223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CB62-463A-ACC0-06F04DD28223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CB62-463A-ACC0-06F04DD28223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CB62-463A-ACC0-06F04DD28223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CB62-463A-ACC0-06F04DD28223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CB62-463A-ACC0-06F04DD28223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CB62-463A-ACC0-06F04DD28223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CB62-463A-ACC0-06F04DD28223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CB62-463A-ACC0-06F04DD28223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CB62-463A-ACC0-06F04DD28223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CB62-463A-ACC0-06F04DD28223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CB62-463A-ACC0-06F04DD28223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CB62-463A-ACC0-06F04DD28223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CB62-463A-ACC0-06F04DD28223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CB62-463A-ACC0-06F04DD28223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CB62-463A-ACC0-06F04DD28223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CB62-463A-ACC0-06F04DD28223}"/>
              </c:ext>
            </c:extLst>
          </c:dPt>
          <c:dLbls>
            <c:dLbl>
              <c:idx val="1"/>
              <c:layout>
                <c:manualLayout>
                  <c:x val="0"/>
                  <c:y val="3.40983383548580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0"/>
                  <c:y val="2.8415281962381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6.1012412102492523E-3"/>
                  <c:y val="2.8415281962381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CB62-463A-ACC0-06F04DD28223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АЭ'!$S$83:$S$97</c:f>
              <c:numCache>
                <c:formatCode>0.00%</c:formatCode>
                <c:ptCount val="15"/>
                <c:pt idx="0">
                  <c:v>1.44E-2</c:v>
                </c:pt>
                <c:pt idx="1">
                  <c:v>9.0800000000000006E-2</c:v>
                </c:pt>
                <c:pt idx="2">
                  <c:v>0.1701</c:v>
                </c:pt>
                <c:pt idx="3">
                  <c:v>8.9999999999999993E-3</c:v>
                </c:pt>
                <c:pt idx="4">
                  <c:v>0.12520000000000001</c:v>
                </c:pt>
                <c:pt idx="5">
                  <c:v>8.5199999999999998E-2</c:v>
                </c:pt>
                <c:pt idx="6">
                  <c:v>6.7000000000000002E-3</c:v>
                </c:pt>
                <c:pt idx="7">
                  <c:v>0.1101</c:v>
                </c:pt>
                <c:pt idx="8">
                  <c:v>6.4399999999999999E-2</c:v>
                </c:pt>
                <c:pt idx="9">
                  <c:v>4.7999999999999996E-3</c:v>
                </c:pt>
                <c:pt idx="10">
                  <c:v>1.47E-2</c:v>
                </c:pt>
                <c:pt idx="11">
                  <c:v>5.3699999999999998E-2</c:v>
                </c:pt>
                <c:pt idx="12">
                  <c:v>3.3399999999999999E-2</c:v>
                </c:pt>
                <c:pt idx="13">
                  <c:v>5.74E-2</c:v>
                </c:pt>
                <c:pt idx="14">
                  <c:v>1.1599999999999999E-2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CB62-463A-ACC0-06F04DD28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91837952"/>
        <c:axId val="292111488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</c:v>
                </c:pt>
                <c:pt idx="9">
                  <c:v>Северный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АЭ'!$T$83:$T$97</c:f>
              <c:numCache>
                <c:formatCode>0.00%</c:formatCode>
                <c:ptCount val="15"/>
                <c:pt idx="0">
                  <c:v>4.8599999999999997E-2</c:v>
                </c:pt>
                <c:pt idx="1">
                  <c:v>4.8599999999999997E-2</c:v>
                </c:pt>
                <c:pt idx="2">
                  <c:v>4.8599999999999997E-2</c:v>
                </c:pt>
                <c:pt idx="3">
                  <c:v>4.8599999999999997E-2</c:v>
                </c:pt>
                <c:pt idx="4">
                  <c:v>4.8599999999999997E-2</c:v>
                </c:pt>
                <c:pt idx="5">
                  <c:v>4.8599999999999997E-2</c:v>
                </c:pt>
                <c:pt idx="6">
                  <c:v>4.8599999999999997E-2</c:v>
                </c:pt>
                <c:pt idx="7">
                  <c:v>4.8599999999999997E-2</c:v>
                </c:pt>
                <c:pt idx="8">
                  <c:v>4.8599999999999997E-2</c:v>
                </c:pt>
                <c:pt idx="9">
                  <c:v>4.8599999999999997E-2</c:v>
                </c:pt>
                <c:pt idx="10">
                  <c:v>4.8599999999999997E-2</c:v>
                </c:pt>
                <c:pt idx="11">
                  <c:v>4.8599999999999997E-2</c:v>
                </c:pt>
                <c:pt idx="12">
                  <c:v>4.8599999999999997E-2</c:v>
                </c:pt>
                <c:pt idx="13">
                  <c:v>4.8599999999999997E-2</c:v>
                </c:pt>
                <c:pt idx="14">
                  <c:v>4.8599999999999997E-2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0-CB62-463A-ACC0-06F04DD2822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837952"/>
        <c:axId val="292111488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spPr>
                  <a:ln w="22225">
                    <a:solidFill>
                      <a:schemeClr val="accent2">
                        <a:lumMod val="75000"/>
                      </a:schemeClr>
                    </a:solidFill>
                  </a:ln>
                </c:spPr>
                <c:marker>
                  <c:symbol val="none"/>
                </c:marker>
                <c:dLbls>
                  <c:dLbl>
                    <c:idx val="45"/>
                    <c:layout>
                      <c:manualLayout>
                        <c:x val="3.1046785258358141E-2"/>
                        <c:y val="-4.3409791167408418E-3"/>
                      </c:manualLayout>
                    </c:layout>
                    <c:spPr/>
                    <c:txPr>
                      <a:bodyPr/>
                      <a:lstStyle/>
                      <a:p>
                        <a:pPr>
                          <a:defRPr b="1">
                            <a:solidFill>
                              <a:srgbClr val="C00000"/>
                            </a:solidFill>
                          </a:defRPr>
                        </a:pPr>
                        <a:endParaRPr lang="ru-RU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1-CB62-463A-ACC0-06F04DD28223}"/>
                      </c:ex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6r2="http://schemas.microsoft.com/office/drawing/2015/06/chart"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'Оценка АЭ'!$J$83:$J$97</c15:sqref>
                        </c15:formulaRef>
                      </c:ext>
                    </c:extLst>
                    <c:strCache>
                      <c:ptCount val="15"/>
                      <c:pt idx="0">
                        <c:v>Камызякский </c:v>
                      </c:pt>
                      <c:pt idx="1">
                        <c:v>Икрянинский </c:v>
                      </c:pt>
                      <c:pt idx="2">
                        <c:v>Приволжский </c:v>
                      </c:pt>
                      <c:pt idx="3">
                        <c:v>Правобережный </c:v>
                      </c:pt>
                      <c:pt idx="4">
                        <c:v>Лиманский </c:v>
                      </c:pt>
                      <c:pt idx="5">
                        <c:v>Харабалинский </c:v>
                      </c:pt>
                      <c:pt idx="6">
                        <c:v>Красноярский </c:v>
                      </c:pt>
                      <c:pt idx="7">
                        <c:v>Володарский </c:v>
                      </c:pt>
                      <c:pt idx="8">
                        <c:v>Ахтубинский</c:v>
                      </c:pt>
                      <c:pt idx="9">
                        <c:v>Северный</c:v>
                      </c:pt>
                      <c:pt idx="10">
                        <c:v>Енотаевский </c:v>
                      </c:pt>
                      <c:pt idx="11">
                        <c:v>Черноярский </c:v>
                      </c:pt>
                      <c:pt idx="12">
                        <c:v>Центральный </c:v>
                      </c:pt>
                      <c:pt idx="13">
                        <c:v>Заболдинский </c:v>
                      </c:pt>
                      <c:pt idx="14">
                        <c:v>Трусовский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'Оценка АЭ'!$M$83:$M$97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22-CB62-463A-ACC0-06F04DD28223}"/>
                  </c:ext>
                </c:extLst>
              </c15:ser>
            </c15:filteredLineSeries>
          </c:ext>
        </c:extLst>
      </c:lineChart>
      <c:catAx>
        <c:axId val="291837952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low"/>
        <c:spPr>
          <a:ln/>
        </c:spPr>
        <c:txPr>
          <a:bodyPr rot="2700000" vert="horz" anchor="t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92111488"/>
        <c:crosses val="autoZero"/>
        <c:auto val="0"/>
        <c:lblAlgn val="ctr"/>
        <c:lblOffset val="100"/>
        <c:noMultiLvlLbl val="0"/>
      </c:catAx>
      <c:valAx>
        <c:axId val="292111488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1837952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9708360286677453E-2"/>
          <c:y val="2.7747634707454606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99E1-4821-8540-18005F6BEB8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9E1-4821-8540-18005F6BEB84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9E1-4821-8540-18005F6BEB84}"/>
              </c:ext>
            </c:extLst>
          </c:dPt>
          <c:dPt>
            <c:idx val="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9E1-4821-8540-18005F6BEB84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99E1-4821-8540-18005F6BEB84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99E1-4821-8540-18005F6BEB84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9E1-4821-8540-18005F6BEB84}"/>
              </c:ext>
            </c:extLst>
          </c:dPt>
          <c:dPt>
            <c:idx val="9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</c:dPt>
          <c:dPt>
            <c:idx val="1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99E1-4821-8540-18005F6BEB84}"/>
              </c:ext>
            </c:extLst>
          </c:dPt>
          <c:dPt>
            <c:idx val="11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9E1-4821-8540-18005F6BEB84}"/>
              </c:ext>
            </c:extLst>
          </c:dPt>
          <c:dPt>
            <c:idx val="12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C-99E1-4821-8540-18005F6BEB84}"/>
              </c:ext>
            </c:extLst>
          </c:dPt>
          <c:dPt>
            <c:idx val="13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E-99E1-4821-8540-18005F6BEB84}"/>
              </c:ext>
            </c:extLst>
          </c:dPt>
          <c:dPt>
            <c:idx val="1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10-99E1-4821-8540-18005F6BEB84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9E1-4821-8540-18005F6BEB84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99E1-4821-8540-18005F6BEB84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99E1-4821-8540-18005F6BEB84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99E1-4821-8540-18005F6BEB84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99E1-4821-8540-18005F6BEB84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99E1-4821-8540-18005F6BEB84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99E1-4821-8540-18005F6BEB84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99E1-4821-8540-18005F6BEB84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99E1-4821-8540-18005F6BEB84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99E1-4821-8540-18005F6BEB84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99E1-4821-8540-18005F6BEB84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99E1-4821-8540-18005F6BEB84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99E1-4821-8540-18005F6BEB84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E-99E1-4821-8540-18005F6BEB84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F-99E1-4821-8540-18005F6BEB84}"/>
              </c:ext>
            </c:extLst>
          </c:dPt>
          <c:dLbls>
            <c:dLbl>
              <c:idx val="1"/>
              <c:layout>
                <c:manualLayout>
                  <c:x val="3.9449600417482385E-3"/>
                  <c:y val="2.5577333644186077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-4,38%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338667053914714E-2"/>
                      <c:h val="0.1236919461246254"/>
                    </c:manualLayout>
                  </c15:layout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99E1-4821-8540-18005F6BEB8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АЭ'!$W$83:$W$97</c:f>
              <c:numCache>
                <c:formatCode>0.00%</c:formatCode>
                <c:ptCount val="15"/>
                <c:pt idx="0">
                  <c:v>-3.5799999999999998E-2</c:v>
                </c:pt>
                <c:pt idx="1">
                  <c:v>-3.6999999999999998E-2</c:v>
                </c:pt>
                <c:pt idx="2">
                  <c:v>0.12839999999999999</c:v>
                </c:pt>
                <c:pt idx="3">
                  <c:v>-3.3099999999999997E-2</c:v>
                </c:pt>
                <c:pt idx="4">
                  <c:v>4.9000000000000002E-2</c:v>
                </c:pt>
                <c:pt idx="5">
                  <c:v>2.3099999999999999E-2</c:v>
                </c:pt>
                <c:pt idx="6">
                  <c:v>-0.14749999999999999</c:v>
                </c:pt>
                <c:pt idx="7">
                  <c:v>-4.1300000000000003E-2</c:v>
                </c:pt>
                <c:pt idx="8">
                  <c:v>2.5899999999999999E-2</c:v>
                </c:pt>
                <c:pt idx="9">
                  <c:v>-6.6100000000000006E-2</c:v>
                </c:pt>
                <c:pt idx="10">
                  <c:v>-5.0200000000000002E-2</c:v>
                </c:pt>
                <c:pt idx="11">
                  <c:v>-5.5500000000000001E-2</c:v>
                </c:pt>
                <c:pt idx="12">
                  <c:v>-1.4200000000000001E-2</c:v>
                </c:pt>
                <c:pt idx="13">
                  <c:v>-3.04E-2</c:v>
                </c:pt>
                <c:pt idx="14">
                  <c:v>-3.5400000000000001E-2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99E1-4821-8540-18005F6BE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82483200"/>
        <c:axId val="263268032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АЭ'!$X$83:$X$97</c:f>
              <c:numCache>
                <c:formatCode>0.00%</c:formatCode>
                <c:ptCount val="15"/>
                <c:pt idx="0">
                  <c:v>-1.41E-2</c:v>
                </c:pt>
                <c:pt idx="1">
                  <c:v>-1.41E-2</c:v>
                </c:pt>
                <c:pt idx="2">
                  <c:v>-1.41E-2</c:v>
                </c:pt>
                <c:pt idx="3">
                  <c:v>-1.41E-2</c:v>
                </c:pt>
                <c:pt idx="4">
                  <c:v>-1.41E-2</c:v>
                </c:pt>
                <c:pt idx="5">
                  <c:v>-1.41E-2</c:v>
                </c:pt>
                <c:pt idx="6">
                  <c:v>-1.41E-2</c:v>
                </c:pt>
                <c:pt idx="7">
                  <c:v>-1.41E-2</c:v>
                </c:pt>
                <c:pt idx="8">
                  <c:v>-1.41E-2</c:v>
                </c:pt>
                <c:pt idx="9">
                  <c:v>-1.41E-2</c:v>
                </c:pt>
                <c:pt idx="10">
                  <c:v>-1.41E-2</c:v>
                </c:pt>
                <c:pt idx="11">
                  <c:v>-1.41E-2</c:v>
                </c:pt>
                <c:pt idx="12">
                  <c:v>-1.41E-2</c:v>
                </c:pt>
                <c:pt idx="13">
                  <c:v>-1.41E-2</c:v>
                </c:pt>
                <c:pt idx="14">
                  <c:v>-1.41E-2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2-99E1-4821-8540-18005F6BEB8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82483200"/>
        <c:axId val="263268032"/>
        <c:extLst xmlns:c16r2="http://schemas.microsoft.com/office/drawing/2015/06/chart">
          <c:ext xmlns:c15="http://schemas.microsoft.com/office/drawing/2012/chart" uri="{02D57815-91ED-43cb-92C2-25804820EDAC}">
            <c15:filteredLineSeries>
              <c15:ser>
                <c:idx val="2"/>
                <c:order val="2"/>
                <c:marker>
                  <c:symbol val="none"/>
                </c:marker>
                <c:dLbls>
                  <c:dLbl>
                    <c:idx val="45"/>
                    <c:layout>
                      <c:manualLayout>
                        <c:x val="3.1046785258358141E-2"/>
                        <c:y val="-4.3409791167408418E-3"/>
                      </c:manualLayout>
                    </c:layout>
                    <c:spPr/>
                    <c:txPr>
                      <a:bodyPr/>
                      <a:lstStyle/>
                      <a:p>
                        <a:pPr>
                          <a:defRPr b="1">
                            <a:solidFill>
                              <a:srgbClr val="C00000"/>
                            </a:solidFill>
                          </a:defRPr>
                        </a:pPr>
                        <a:endParaRPr lang="ru-RU"/>
                      </a:p>
                    </c:txPr>
                    <c:showLegendKey val="0"/>
                    <c:showVal val="1"/>
                    <c:showCatName val="0"/>
                    <c:showSerName val="0"/>
                    <c:showPercent val="0"/>
                    <c:showBubbleSize val="0"/>
                    <c:extLst xmlns:c16r2="http://schemas.microsoft.com/office/drawing/2015/06/chart">
                      <c:ext xmlns:c16="http://schemas.microsoft.com/office/drawing/2014/chart" uri="{C3380CC4-5D6E-409C-BE32-E72D297353CC}">
                        <c16:uniqueId val="{00000023-99E1-4821-8540-18005F6BEB84}"/>
                      </c:ext>
                      <c:ext uri="{CE6537A1-D6FC-4f65-9D91-7224C49458BB}"/>
                    </c:extLst>
                  </c:dLbl>
                  <c:spPr>
                    <a:noFill/>
                    <a:ln>
                      <a:noFill/>
                    </a:ln>
                    <a:effectLst/>
                  </c:spPr>
                  <c:showLegendKey val="0"/>
                  <c:showVal val="0"/>
                  <c:showCatName val="0"/>
                  <c:showSerName val="0"/>
                  <c:showPercent val="0"/>
                  <c:showBubbleSize val="0"/>
                  <c:extLst xmlns:c16r2="http://schemas.microsoft.com/office/drawing/2015/06/chart">
                    <c:ext uri="{CE6537A1-D6FC-4f65-9D91-7224C49458BB}">
                      <c15:showLeaderLines val="0"/>
                    </c:ext>
                  </c:extLst>
                </c:dLbls>
                <c:cat>
                  <c:strRef>
                    <c:extLst xmlns:c16r2="http://schemas.microsoft.com/office/drawing/2015/06/chart">
                      <c:ext uri="{02D57815-91ED-43cb-92C2-25804820EDAC}">
                        <c15:formulaRef>
                          <c15:sqref>'Оценка АЭ'!$J$83:$J$97</c15:sqref>
                        </c15:formulaRef>
                      </c:ext>
                    </c:extLst>
                    <c:strCache>
                      <c:ptCount val="15"/>
                      <c:pt idx="0">
                        <c:v>Камызякский </c:v>
                      </c:pt>
                      <c:pt idx="1">
                        <c:v>Икрянинский </c:v>
                      </c:pt>
                      <c:pt idx="2">
                        <c:v>Приволжский </c:v>
                      </c:pt>
                      <c:pt idx="3">
                        <c:v>Правобережный </c:v>
                      </c:pt>
                      <c:pt idx="4">
                        <c:v>Лиманский </c:v>
                      </c:pt>
                      <c:pt idx="5">
                        <c:v>Харабалинский </c:v>
                      </c:pt>
                      <c:pt idx="6">
                        <c:v>Красноярский </c:v>
                      </c:pt>
                      <c:pt idx="7">
                        <c:v>Володарский </c:v>
                      </c:pt>
                      <c:pt idx="8">
                        <c:v>Ахтубинский </c:v>
                      </c:pt>
                      <c:pt idx="9">
                        <c:v>Северный </c:v>
                      </c:pt>
                      <c:pt idx="10">
                        <c:v>Енотаевский </c:v>
                      </c:pt>
                      <c:pt idx="11">
                        <c:v>Черноярский </c:v>
                      </c:pt>
                      <c:pt idx="12">
                        <c:v>Центральный </c:v>
                      </c:pt>
                      <c:pt idx="13">
                        <c:v>Заболдинский </c:v>
                      </c:pt>
                      <c:pt idx="14">
                        <c:v>Трусовский </c:v>
                      </c:pt>
                    </c:strCache>
                  </c:strRef>
                </c:cat>
                <c:val>
                  <c:numRef>
                    <c:extLst xmlns:c16r2="http://schemas.microsoft.com/office/drawing/2015/06/chart">
                      <c:ext uri="{02D57815-91ED-43cb-92C2-25804820EDAC}">
                        <c15:formulaRef>
                          <c15:sqref>'Оценка АЭ'!$M$83:$M$97</c15:sqref>
                        </c15:formulaRef>
                      </c:ext>
                    </c:extLst>
                    <c:numCache>
                      <c:formatCode>General</c:formatCode>
                      <c:ptCount val="15"/>
                    </c:numCache>
                  </c:numRef>
                </c:val>
                <c:smooth val="0"/>
                <c:extLst xmlns:c16r2="http://schemas.microsoft.com/office/drawing/2015/06/chart">
                  <c:ext xmlns:c16="http://schemas.microsoft.com/office/drawing/2014/chart" uri="{C3380CC4-5D6E-409C-BE32-E72D297353CC}">
                    <c16:uniqueId val="{00000024-99E1-4821-8540-18005F6BEB84}"/>
                  </c:ext>
                </c:extLst>
              </c15:ser>
            </c15:filteredLineSeries>
          </c:ext>
        </c:extLst>
      </c:lineChart>
      <c:catAx>
        <c:axId val="282483200"/>
        <c:scaling>
          <c:orientation val="minMax"/>
        </c:scaling>
        <c:delete val="0"/>
        <c:axPos val="b"/>
        <c:numFmt formatCode="General" sourceLinked="1"/>
        <c:majorTickMark val="cross"/>
        <c:minorTickMark val="none"/>
        <c:tickLblPos val="low"/>
        <c:spPr>
          <a:ln/>
        </c:spPr>
        <c:txPr>
          <a:bodyPr rot="2700000" vert="horz" anchor="t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63268032"/>
        <c:crossesAt val="1"/>
        <c:auto val="0"/>
        <c:lblAlgn val="ctr"/>
        <c:lblOffset val="100"/>
        <c:noMultiLvlLbl val="0"/>
      </c:catAx>
      <c:valAx>
        <c:axId val="263268032"/>
        <c:scaling>
          <c:orientation val="minMax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82483200"/>
        <c:crossesAt val="1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6249434337949138E-2"/>
          <c:y val="3.1503437250702954E-2"/>
          <c:w val="0.93325544714901543"/>
          <c:h val="0.584325041756144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3193-435E-B2E3-C75A9D9B3797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193-435E-B2E3-C75A9D9B3797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193-435E-B2E3-C75A9D9B3797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193-435E-B2E3-C75A9D9B3797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193-435E-B2E3-C75A9D9B3797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193-435E-B2E3-C75A9D9B3797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193-435E-B2E3-C75A9D9B3797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3193-435E-B2E3-C75A9D9B3797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3193-435E-B2E3-C75A9D9B3797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193-435E-B2E3-C75A9D9B3797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3193-435E-B2E3-C75A9D9B3797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3193-435E-B2E3-C75A9D9B3797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3193-435E-B2E3-C75A9D9B3797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3193-435E-B2E3-C75A9D9B3797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3193-435E-B2E3-C75A9D9B3797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3193-435E-B2E3-C75A9D9B3797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3193-435E-B2E3-C75A9D9B3797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3193-435E-B2E3-C75A9D9B3797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3193-435E-B2E3-C75A9D9B3797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3193-435E-B2E3-C75A9D9B3797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3193-435E-B2E3-C75A9D9B3797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3193-435E-B2E3-C75A9D9B3797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3193-435E-B2E3-C75A9D9B3797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3193-435E-B2E3-C75A9D9B3797}"/>
              </c:ext>
            </c:extLst>
          </c:dPt>
          <c:dLbls>
            <c:dLbl>
              <c:idx val="1"/>
              <c:layout>
                <c:manualLayout>
                  <c:x val="0"/>
                  <c:y val="0.21581748977636236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1.3845621322257091E-3"/>
                  <c:y val="5.994993210466102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3193-435E-B2E3-C75A9D9B37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5.0766691720453552E-17"/>
                  <c:y val="9.192226416400625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3193-435E-B2E3-C75A9D9B37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-1.3816355554853979E-3"/>
                  <c:y val="2.73290102084515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3193-435E-B2E3-C75A9D9B37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1.3845621322257852E-3"/>
                  <c:y val="1.998310090521873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3193-435E-B2E3-C75A9D9B379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3193-435E-B2E3-C75A9D9B3797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layout>
                <c:manualLayout>
                  <c:x val="0"/>
                  <c:y val="5.681818181818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3193-435E-B2E3-C75A9D9B3797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layout>
                <c:manualLayout>
                  <c:x val="2.4837662893265034E-3"/>
                  <c:y val="7.1969696969696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3193-435E-B2E3-C75A9D9B3797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3193-435E-B2E3-C75A9D9B3797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ОценкаВЭ!$N$83:$N$94</c:f>
              <c:strCache>
                <c:ptCount val="12"/>
                <c:pt idx="0">
                  <c:v>Суровикинский </c:v>
                </c:pt>
                <c:pt idx="1">
                  <c:v>Котельниковский </c:v>
                </c:pt>
                <c:pt idx="2">
                  <c:v>Среднеахтубинский </c:v>
                </c:pt>
                <c:pt idx="3">
                  <c:v>Палласовский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Клетский </c:v>
                </c:pt>
                <c:pt idx="7">
                  <c:v>Серафимовический </c:v>
                </c:pt>
                <c:pt idx="8">
                  <c:v>Ольховский </c:v>
                </c:pt>
                <c:pt idx="9">
                  <c:v>Петроввальский </c:v>
                </c:pt>
                <c:pt idx="10">
                  <c:v>Алексеевский 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ОценкаВЭ!$O$83:$O$94</c:f>
              <c:numCache>
                <c:formatCode>0.00%</c:formatCode>
                <c:ptCount val="12"/>
                <c:pt idx="0">
                  <c:v>-3.4700361915256155E-2</c:v>
                </c:pt>
                <c:pt idx="1">
                  <c:v>0.51445849189785675</c:v>
                </c:pt>
                <c:pt idx="2">
                  <c:v>-0.32594899352741963</c:v>
                </c:pt>
                <c:pt idx="3">
                  <c:v>-2.7854561794021359E-2</c:v>
                </c:pt>
                <c:pt idx="4">
                  <c:v>-0.40679319961943866</c:v>
                </c:pt>
                <c:pt idx="5">
                  <c:v>-8.5272511186242378E-2</c:v>
                </c:pt>
                <c:pt idx="6">
                  <c:v>-0.10926287675905838</c:v>
                </c:pt>
                <c:pt idx="7">
                  <c:v>-2.1329418055795177E-2</c:v>
                </c:pt>
                <c:pt idx="8">
                  <c:v>-0.13693110480937537</c:v>
                </c:pt>
                <c:pt idx="9">
                  <c:v>-6.7312007519568756E-2</c:v>
                </c:pt>
                <c:pt idx="10">
                  <c:v>-0.20252802657096111</c:v>
                </c:pt>
                <c:pt idx="11">
                  <c:v>-5.0869837497903136E-2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3193-435E-B2E3-C75A9D9B3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95816960"/>
        <c:axId val="194873024"/>
      </c:barChart>
      <c:barChart>
        <c:barDir val="col"/>
        <c:grouping val="clustered"/>
        <c:varyColors val="0"/>
        <c:ser>
          <c:idx val="3"/>
          <c:order val="3"/>
          <c:spPr>
            <a:noFill/>
          </c:spPr>
          <c:invertIfNegative val="0"/>
          <c:cat>
            <c:strRef>
              <c:f>ОценкаВЭ!$N$83:$N$94</c:f>
              <c:strCache>
                <c:ptCount val="12"/>
                <c:pt idx="0">
                  <c:v>Суровикинский </c:v>
                </c:pt>
                <c:pt idx="1">
                  <c:v>Котельниковский </c:v>
                </c:pt>
                <c:pt idx="2">
                  <c:v>Среднеахтубинский </c:v>
                </c:pt>
                <c:pt idx="3">
                  <c:v>Палласовский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Клетский </c:v>
                </c:pt>
                <c:pt idx="7">
                  <c:v>Серафимовический </c:v>
                </c:pt>
                <c:pt idx="8">
                  <c:v>Ольховский </c:v>
                </c:pt>
                <c:pt idx="9">
                  <c:v>Петроввальский </c:v>
                </c:pt>
                <c:pt idx="10">
                  <c:v>Алексеевский 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ОценкаВЭ!$A$83:$A$94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3193-435E-B2E3-C75A9D9B3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4766336"/>
        <c:axId val="194873600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ОценкаВЭ!$N$83:$N$94</c:f>
              <c:strCache>
                <c:ptCount val="12"/>
                <c:pt idx="0">
                  <c:v>Суровикинский </c:v>
                </c:pt>
                <c:pt idx="1">
                  <c:v>Котельниковский </c:v>
                </c:pt>
                <c:pt idx="2">
                  <c:v>Среднеахтубинский </c:v>
                </c:pt>
                <c:pt idx="3">
                  <c:v>Палласовский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Клетский </c:v>
                </c:pt>
                <c:pt idx="7">
                  <c:v>Серафимовический </c:v>
                </c:pt>
                <c:pt idx="8">
                  <c:v>Ольховский </c:v>
                </c:pt>
                <c:pt idx="9">
                  <c:v>Петроввальский </c:v>
                </c:pt>
                <c:pt idx="10">
                  <c:v>Алексеевский 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ОценкаВЭ!$P$83:$P$94</c:f>
              <c:numCache>
                <c:formatCode>0.00%</c:formatCode>
                <c:ptCount val="12"/>
                <c:pt idx="0">
                  <c:v>9.5706756947580948E-2</c:v>
                </c:pt>
                <c:pt idx="1">
                  <c:v>9.5706756947580948E-2</c:v>
                </c:pt>
                <c:pt idx="2">
                  <c:v>-0.24851932079684302</c:v>
                </c:pt>
                <c:pt idx="3">
                  <c:v>-0.24851932079684302</c:v>
                </c:pt>
                <c:pt idx="4">
                  <c:v>-0.41552410190998906</c:v>
                </c:pt>
                <c:pt idx="5">
                  <c:v>-0.41552410190998906</c:v>
                </c:pt>
                <c:pt idx="6">
                  <c:v>-8.8160909898301901E-2</c:v>
                </c:pt>
                <c:pt idx="7">
                  <c:v>-8.8160909898301901E-2</c:v>
                </c:pt>
                <c:pt idx="8">
                  <c:v>-9.4927860353826776E-2</c:v>
                </c:pt>
                <c:pt idx="9">
                  <c:v>-9.4927860353826776E-2</c:v>
                </c:pt>
                <c:pt idx="10">
                  <c:v>-0.12063998830824843</c:v>
                </c:pt>
                <c:pt idx="11">
                  <c:v>-0.12063998830824843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3193-435E-B2E3-C75A9D9B3797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2-3193-435E-B2E3-C75A9D9B379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ОценкаВЭ!$N$83:$N$94</c:f>
              <c:strCache>
                <c:ptCount val="12"/>
                <c:pt idx="0">
                  <c:v>Суровикинский </c:v>
                </c:pt>
                <c:pt idx="1">
                  <c:v>Котельниковский </c:v>
                </c:pt>
                <c:pt idx="2">
                  <c:v>Среднеахтубинский </c:v>
                </c:pt>
                <c:pt idx="3">
                  <c:v>Палласовский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Клетский </c:v>
                </c:pt>
                <c:pt idx="7">
                  <c:v>Серафимовический </c:v>
                </c:pt>
                <c:pt idx="8">
                  <c:v>Ольховский </c:v>
                </c:pt>
                <c:pt idx="9">
                  <c:v>Петроввальский </c:v>
                </c:pt>
                <c:pt idx="10">
                  <c:v>Алексеевский 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ОценкаВЭ!$Q$83:$Q$94</c:f>
              <c:numCache>
                <c:formatCode>0.00%</c:formatCode>
                <c:ptCount val="12"/>
                <c:pt idx="0">
                  <c:v>-0.25092027078855134</c:v>
                </c:pt>
                <c:pt idx="1">
                  <c:v>-0.25092027078855134</c:v>
                </c:pt>
                <c:pt idx="2">
                  <c:v>-0.25092027078855134</c:v>
                </c:pt>
                <c:pt idx="3">
                  <c:v>-0.25092027078855134</c:v>
                </c:pt>
                <c:pt idx="4">
                  <c:v>-0.25092027078855134</c:v>
                </c:pt>
                <c:pt idx="5">
                  <c:v>-0.25092027078855134</c:v>
                </c:pt>
                <c:pt idx="6">
                  <c:v>-0.25092027078855134</c:v>
                </c:pt>
                <c:pt idx="7">
                  <c:v>-0.25092027078855134</c:v>
                </c:pt>
                <c:pt idx="8">
                  <c:v>-0.25092027078855134</c:v>
                </c:pt>
                <c:pt idx="9">
                  <c:v>-0.25092027078855134</c:v>
                </c:pt>
                <c:pt idx="10">
                  <c:v>-0.25092027078855134</c:v>
                </c:pt>
                <c:pt idx="11">
                  <c:v>-0.25092027078855134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3-3193-435E-B2E3-C75A9D9B379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816960"/>
        <c:axId val="194873024"/>
      </c:lineChart>
      <c:catAx>
        <c:axId val="19581696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4873024"/>
        <c:crosses val="autoZero"/>
        <c:auto val="1"/>
        <c:lblAlgn val="ctr"/>
        <c:lblOffset val="100"/>
        <c:noMultiLvlLbl val="0"/>
      </c:catAx>
      <c:valAx>
        <c:axId val="194873024"/>
        <c:scaling>
          <c:orientation val="minMax"/>
          <c:max val="1.57"/>
          <c:min val="-0.47000000000000003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5816960"/>
        <c:crosses val="autoZero"/>
        <c:crossBetween val="between"/>
      </c:valAx>
      <c:valAx>
        <c:axId val="194873600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194766336"/>
        <c:crosses val="max"/>
        <c:crossBetween val="between"/>
      </c:valAx>
      <c:catAx>
        <c:axId val="194766336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87360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00096755818295E-2"/>
          <c:y val="3.5150589453910239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0A8-40F9-B29D-BE8CE3B1391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0A8-40F9-B29D-BE8CE3B1391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0A8-40F9-B29D-BE8CE3B13911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0A8-40F9-B29D-BE8CE3B13911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0A8-40F9-B29D-BE8CE3B13911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0A8-40F9-B29D-BE8CE3B13911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E0A8-40F9-B29D-BE8CE3B13911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E0A8-40F9-B29D-BE8CE3B13911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E0A8-40F9-B29D-BE8CE3B13911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E0A8-40F9-B29D-BE8CE3B13911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E0A8-40F9-B29D-BE8CE3B13911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E0A8-40F9-B29D-BE8CE3B13911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E0A8-40F9-B29D-BE8CE3B13911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E0A8-40F9-B29D-BE8CE3B13911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E0A8-40F9-B29D-BE8CE3B13911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E0A8-40F9-B29D-BE8CE3B13911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E0A8-40F9-B29D-BE8CE3B13911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E0A8-40F9-B29D-BE8CE3B13911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E0A8-40F9-B29D-BE8CE3B13911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E0A8-40F9-B29D-BE8CE3B13911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E0A8-40F9-B29D-BE8CE3B13911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E0A8-40F9-B29D-BE8CE3B13911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E0A8-40F9-B29D-BE8CE3B13911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E0A8-40F9-B29D-BE8CE3B13911}"/>
              </c:ext>
            </c:extLst>
          </c:dPt>
          <c:dLbls>
            <c:dLbl>
              <c:idx val="0"/>
              <c:layout>
                <c:manualLayout>
                  <c:x val="-6.3443161932690221E-18"/>
                  <c:y val="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E0A8-40F9-B29D-BE8CE3B139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5.5368127364022815E-3"/>
                  <c:y val="-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2-E0A8-40F9-B29D-BE8CE3B139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1.337792642140468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E0A8-40F9-B29D-BE8CE3B139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0150905909230435E-16"/>
                  <c:y val="1.78372352285395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E0A8-40F9-B29D-BE8CE3B139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E0A8-40F9-B29D-BE8CE3B13911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Волжский </c:v>
                </c:pt>
                <c:pt idx="3">
                  <c:v>Ленинский </c:v>
                </c:pt>
                <c:pt idx="4">
                  <c:v>Городской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Фроловский </c:v>
                </c:pt>
                <c:pt idx="8">
                  <c:v>Красноярский </c:v>
                </c:pt>
                <c:pt idx="9">
                  <c:v>Петроввальский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ОценкаВЭ!$K$83:$K$94</c:f>
              <c:numCache>
                <c:formatCode>0.00%</c:formatCode>
                <c:ptCount val="12"/>
                <c:pt idx="0">
                  <c:v>0.13778350399732889</c:v>
                </c:pt>
                <c:pt idx="1">
                  <c:v>0.22551446849872483</c:v>
                </c:pt>
                <c:pt idx="2">
                  <c:v>0.19638709785872258</c:v>
                </c:pt>
                <c:pt idx="3">
                  <c:v>0.36256123544156987</c:v>
                </c:pt>
                <c:pt idx="4">
                  <c:v>0.10305423581281228</c:v>
                </c:pt>
                <c:pt idx="5">
                  <c:v>0.30875712216336038</c:v>
                </c:pt>
                <c:pt idx="6">
                  <c:v>0.15830313174791644</c:v>
                </c:pt>
                <c:pt idx="7">
                  <c:v>0.2193413312108094</c:v>
                </c:pt>
                <c:pt idx="8">
                  <c:v>0.19604313375479179</c:v>
                </c:pt>
                <c:pt idx="9">
                  <c:v>0.26114305212902034</c:v>
                </c:pt>
                <c:pt idx="10">
                  <c:v>0.15740000000000001</c:v>
                </c:pt>
                <c:pt idx="11">
                  <c:v>0.24628040706561749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E0A8-40F9-B29D-BE8CE3B13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95754496"/>
        <c:axId val="194875328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Волжский </c:v>
                </c:pt>
                <c:pt idx="3">
                  <c:v>Ленинский </c:v>
                </c:pt>
                <c:pt idx="4">
                  <c:v>Городской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Фроловский </c:v>
                </c:pt>
                <c:pt idx="8">
                  <c:v>Красноярский </c:v>
                </c:pt>
                <c:pt idx="9">
                  <c:v>Петроввальский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ОценкаВЭ!$A$83:$A$94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E0A8-40F9-B29D-BE8CE3B13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5755008"/>
        <c:axId val="194875904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Волжский </c:v>
                </c:pt>
                <c:pt idx="3">
                  <c:v>Ленинский </c:v>
                </c:pt>
                <c:pt idx="4">
                  <c:v>Городской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Фроловский </c:v>
                </c:pt>
                <c:pt idx="8">
                  <c:v>Красноярский </c:v>
                </c:pt>
                <c:pt idx="9">
                  <c:v>Петроввальский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ОценкаВЭ!$L$83:$L$94</c:f>
              <c:numCache>
                <c:formatCode>0.00%</c:formatCode>
                <c:ptCount val="12"/>
                <c:pt idx="0">
                  <c:v>0.17902439775480572</c:v>
                </c:pt>
                <c:pt idx="1">
                  <c:v>0.17902439775480572</c:v>
                </c:pt>
                <c:pt idx="2">
                  <c:v>0.24458293444403373</c:v>
                </c:pt>
                <c:pt idx="3">
                  <c:v>0.24458293444403373</c:v>
                </c:pt>
                <c:pt idx="4">
                  <c:v>0.15132340090541693</c:v>
                </c:pt>
                <c:pt idx="5">
                  <c:v>0.15132340090541693</c:v>
                </c:pt>
                <c:pt idx="6">
                  <c:v>0.17918711897865214</c:v>
                </c:pt>
                <c:pt idx="7">
                  <c:v>0.17918711897865214</c:v>
                </c:pt>
                <c:pt idx="8">
                  <c:v>0.23418995225556047</c:v>
                </c:pt>
                <c:pt idx="9">
                  <c:v>0.23418995225556047</c:v>
                </c:pt>
                <c:pt idx="10">
                  <c:v>0.22764082281236828</c:v>
                </c:pt>
                <c:pt idx="11">
                  <c:v>0.22764082281236828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B-E0A8-40F9-B29D-BE8CE3B13911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E0A8-40F9-B29D-BE8CE3B1391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Волжский </c:v>
                </c:pt>
                <c:pt idx="3">
                  <c:v>Ленинский </c:v>
                </c:pt>
                <c:pt idx="4">
                  <c:v>Городской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Фроловский </c:v>
                </c:pt>
                <c:pt idx="8">
                  <c:v>Красноярский </c:v>
                </c:pt>
                <c:pt idx="9">
                  <c:v>Петроввальский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ОценкаВЭ!$M$83:$M$94</c:f>
              <c:numCache>
                <c:formatCode>0.00%</c:formatCode>
                <c:ptCount val="12"/>
                <c:pt idx="0">
                  <c:v>0.18607912726850079</c:v>
                </c:pt>
                <c:pt idx="1">
                  <c:v>0.18607912726850079</c:v>
                </c:pt>
                <c:pt idx="2">
                  <c:v>0.18607912726850079</c:v>
                </c:pt>
                <c:pt idx="3">
                  <c:v>0.18607912726850079</c:v>
                </c:pt>
                <c:pt idx="4">
                  <c:v>0.18607912726850079</c:v>
                </c:pt>
                <c:pt idx="5">
                  <c:v>0.18607912726850079</c:v>
                </c:pt>
                <c:pt idx="6">
                  <c:v>0.18607912726850079</c:v>
                </c:pt>
                <c:pt idx="7">
                  <c:v>0.18607912726850079</c:v>
                </c:pt>
                <c:pt idx="8">
                  <c:v>0.18607912726850079</c:v>
                </c:pt>
                <c:pt idx="9">
                  <c:v>0.18607912726850079</c:v>
                </c:pt>
                <c:pt idx="10">
                  <c:v>0.18607912726850079</c:v>
                </c:pt>
                <c:pt idx="11">
                  <c:v>0.18607912726850079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E0A8-40F9-B29D-BE8CE3B139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754496"/>
        <c:axId val="194875328"/>
      </c:lineChart>
      <c:catAx>
        <c:axId val="195754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4875328"/>
        <c:crosses val="autoZero"/>
        <c:auto val="1"/>
        <c:lblAlgn val="ctr"/>
        <c:lblOffset val="100"/>
        <c:noMultiLvlLbl val="0"/>
      </c:catAx>
      <c:valAx>
        <c:axId val="194875328"/>
        <c:scaling>
          <c:orientation val="minMax"/>
          <c:max val="0.60000000000000009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5754496"/>
        <c:crosses val="autoZero"/>
        <c:crossBetween val="between"/>
      </c:valAx>
      <c:valAx>
        <c:axId val="194875904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195755008"/>
        <c:crosses val="max"/>
        <c:crossBetween val="between"/>
      </c:valAx>
      <c:catAx>
        <c:axId val="19575500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875904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294506929939363E-2"/>
          <c:y val="2.996271664033915E-2"/>
          <c:w val="0.89842542905608924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1DED-411B-BC92-8A5DE67E57F2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1DED-411B-BC92-8A5DE67E57F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1DED-411B-BC92-8A5DE67E57F2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1DED-411B-BC92-8A5DE67E57F2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1DED-411B-BC92-8A5DE67E57F2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1DED-411B-BC92-8A5DE67E57F2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1DED-411B-BC92-8A5DE67E57F2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1DED-411B-BC92-8A5DE67E57F2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1DED-411B-BC92-8A5DE67E57F2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1DED-411B-BC92-8A5DE67E57F2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1DED-411B-BC92-8A5DE67E57F2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1DED-411B-BC92-8A5DE67E57F2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1DED-411B-BC92-8A5DE67E57F2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1DED-411B-BC92-8A5DE67E57F2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1DED-411B-BC92-8A5DE67E57F2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1DED-411B-BC92-8A5DE67E57F2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1DED-411B-BC92-8A5DE67E57F2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1DED-411B-BC92-8A5DE67E57F2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1DED-411B-BC92-8A5DE67E57F2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1DED-411B-BC92-8A5DE67E57F2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1DED-411B-BC92-8A5DE67E57F2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1DED-411B-BC92-8A5DE67E57F2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1DED-411B-BC92-8A5DE67E57F2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1DED-411B-BC92-8A5DE67E57F2}"/>
              </c:ext>
            </c:extLst>
          </c:dPt>
          <c:dLbls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8-1DED-411B-BC92-8A5DE67E57F2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ОценкаВЭ!$J$83:$J$94</c:f>
              <c:strCache>
                <c:ptCount val="12"/>
                <c:pt idx="0">
                  <c:v>Котельниковский</c:v>
                </c:pt>
                <c:pt idx="1">
                  <c:v>Октябрьский</c:v>
                </c:pt>
                <c:pt idx="2">
                  <c:v>Николаевский </c:v>
                </c:pt>
                <c:pt idx="3">
                  <c:v>Палласовский </c:v>
                </c:pt>
                <c:pt idx="4">
                  <c:v>Городской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</c:v>
                </c:pt>
                <c:pt idx="8">
                  <c:v>Ольховский </c:v>
                </c:pt>
                <c:pt idx="9">
                  <c:v>Даниловский</c:v>
                </c:pt>
                <c:pt idx="10">
                  <c:v>Киквидзенский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ОценкаВЭ!$K$83:$K$94</c:f>
              <c:numCache>
                <c:formatCode>0.00</c:formatCode>
                <c:ptCount val="12"/>
                <c:pt idx="0">
                  <c:v>3.38</c:v>
                </c:pt>
                <c:pt idx="1">
                  <c:v>11.13</c:v>
                </c:pt>
                <c:pt idx="2">
                  <c:v>3.5</c:v>
                </c:pt>
                <c:pt idx="3">
                  <c:v>18.43</c:v>
                </c:pt>
                <c:pt idx="4">
                  <c:v>4.7699999999999996</c:v>
                </c:pt>
                <c:pt idx="5">
                  <c:v>9.1</c:v>
                </c:pt>
                <c:pt idx="6">
                  <c:v>1.33</c:v>
                </c:pt>
                <c:pt idx="7">
                  <c:v>7.78</c:v>
                </c:pt>
                <c:pt idx="8">
                  <c:v>1.71</c:v>
                </c:pt>
                <c:pt idx="9">
                  <c:v>3.67</c:v>
                </c:pt>
                <c:pt idx="10">
                  <c:v>2.21</c:v>
                </c:pt>
                <c:pt idx="11">
                  <c:v>7.81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1DED-411B-BC92-8A5DE67E5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91884032"/>
        <c:axId val="288500544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ОценкаВЭ!$J$83:$J$94</c:f>
              <c:strCache>
                <c:ptCount val="12"/>
                <c:pt idx="0">
                  <c:v>Котельниковский</c:v>
                </c:pt>
                <c:pt idx="1">
                  <c:v>Октябрьский</c:v>
                </c:pt>
                <c:pt idx="2">
                  <c:v>Николаевский </c:v>
                </c:pt>
                <c:pt idx="3">
                  <c:v>Палласовский </c:v>
                </c:pt>
                <c:pt idx="4">
                  <c:v>Городской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</c:v>
                </c:pt>
                <c:pt idx="8">
                  <c:v>Ольховский </c:v>
                </c:pt>
                <c:pt idx="9">
                  <c:v>Даниловский</c:v>
                </c:pt>
                <c:pt idx="10">
                  <c:v>Киквидзенский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ОценкаВЭ!$A$83:$A$94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1DED-411B-BC92-8A5DE67E5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91884544"/>
        <c:axId val="288501120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ОценкаВЭ!$J$83:$J$94</c:f>
              <c:strCache>
                <c:ptCount val="12"/>
                <c:pt idx="0">
                  <c:v>Котельниковский</c:v>
                </c:pt>
                <c:pt idx="1">
                  <c:v>Октябрьский</c:v>
                </c:pt>
                <c:pt idx="2">
                  <c:v>Николаевский </c:v>
                </c:pt>
                <c:pt idx="3">
                  <c:v>Палласовский </c:v>
                </c:pt>
                <c:pt idx="4">
                  <c:v>Городской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</c:v>
                </c:pt>
                <c:pt idx="8">
                  <c:v>Ольховский </c:v>
                </c:pt>
                <c:pt idx="9">
                  <c:v>Даниловский</c:v>
                </c:pt>
                <c:pt idx="10">
                  <c:v>Киквидзенский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ОценкаВЭ!$L$83:$L$94</c:f>
              <c:numCache>
                <c:formatCode>0.00</c:formatCode>
                <c:ptCount val="12"/>
                <c:pt idx="0">
                  <c:v>7.53</c:v>
                </c:pt>
                <c:pt idx="1">
                  <c:v>7.53</c:v>
                </c:pt>
                <c:pt idx="2">
                  <c:v>7.44</c:v>
                </c:pt>
                <c:pt idx="3">
                  <c:v>7.44</c:v>
                </c:pt>
                <c:pt idx="4">
                  <c:v>6.06</c:v>
                </c:pt>
                <c:pt idx="5">
                  <c:v>6.06</c:v>
                </c:pt>
                <c:pt idx="6">
                  <c:v>5.63</c:v>
                </c:pt>
                <c:pt idx="7">
                  <c:v>5.63</c:v>
                </c:pt>
                <c:pt idx="8">
                  <c:v>2.75</c:v>
                </c:pt>
                <c:pt idx="9">
                  <c:v>2.75</c:v>
                </c:pt>
                <c:pt idx="10">
                  <c:v>5.5</c:v>
                </c:pt>
                <c:pt idx="11">
                  <c:v>5.5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B-1DED-411B-BC92-8A5DE67E57F2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1DED-411B-BC92-8A5DE67E57F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ОценкаВЭ!$J$83:$J$94</c:f>
              <c:strCache>
                <c:ptCount val="12"/>
                <c:pt idx="0">
                  <c:v>Котельниковский</c:v>
                </c:pt>
                <c:pt idx="1">
                  <c:v>Октябрьский</c:v>
                </c:pt>
                <c:pt idx="2">
                  <c:v>Николаевский </c:v>
                </c:pt>
                <c:pt idx="3">
                  <c:v>Палласовский </c:v>
                </c:pt>
                <c:pt idx="4">
                  <c:v>Городской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</c:v>
                </c:pt>
                <c:pt idx="8">
                  <c:v>Ольховский </c:v>
                </c:pt>
                <c:pt idx="9">
                  <c:v>Даниловский</c:v>
                </c:pt>
                <c:pt idx="10">
                  <c:v>Киквидзенский</c:v>
                </c:pt>
                <c:pt idx="11">
                  <c:v>Новоаннинский</c:v>
                </c:pt>
              </c:strCache>
            </c:strRef>
          </c:cat>
          <c:val>
            <c:numRef>
              <c:f>ОценкаВЭ!$M$83:$M$94</c:f>
              <c:numCache>
                <c:formatCode>0.00</c:formatCode>
                <c:ptCount val="12"/>
                <c:pt idx="0">
                  <c:v>5.69</c:v>
                </c:pt>
                <c:pt idx="1">
                  <c:v>5.69</c:v>
                </c:pt>
                <c:pt idx="2">
                  <c:v>5.69</c:v>
                </c:pt>
                <c:pt idx="3">
                  <c:v>5.69</c:v>
                </c:pt>
                <c:pt idx="4">
                  <c:v>5.69</c:v>
                </c:pt>
                <c:pt idx="5">
                  <c:v>5.69</c:v>
                </c:pt>
                <c:pt idx="6">
                  <c:v>5.69</c:v>
                </c:pt>
                <c:pt idx="7">
                  <c:v>5.69</c:v>
                </c:pt>
                <c:pt idx="8">
                  <c:v>5.69</c:v>
                </c:pt>
                <c:pt idx="9">
                  <c:v>5.69</c:v>
                </c:pt>
                <c:pt idx="10">
                  <c:v>5.69</c:v>
                </c:pt>
                <c:pt idx="11">
                  <c:v>5.69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1DED-411B-BC92-8A5DE67E57F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1884032"/>
        <c:axId val="288500544"/>
      </c:lineChart>
      <c:catAx>
        <c:axId val="291884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88500544"/>
        <c:crosses val="autoZero"/>
        <c:auto val="1"/>
        <c:lblAlgn val="ctr"/>
        <c:lblOffset val="100"/>
        <c:noMultiLvlLbl val="0"/>
      </c:catAx>
      <c:valAx>
        <c:axId val="288500544"/>
        <c:scaling>
          <c:orientation val="minMax"/>
          <c:max val="25"/>
        </c:scaling>
        <c:delete val="0"/>
        <c:axPos val="l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1884032"/>
        <c:crosses val="autoZero"/>
        <c:crossBetween val="between"/>
      </c:valAx>
      <c:valAx>
        <c:axId val="288501120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291884544"/>
        <c:crosses val="max"/>
        <c:crossBetween val="between"/>
      </c:valAx>
      <c:catAx>
        <c:axId val="2918845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8850112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9312000788351192E-2"/>
          <c:y val="8.4851367120025736E-2"/>
          <c:w val="0.93325544714901543"/>
          <c:h val="0.584325041756144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4132-4F4B-97CE-AD7676510FC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132-4F4B-97CE-AD7676510FC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132-4F4B-97CE-AD7676510FCF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4132-4F4B-97CE-AD7676510FCF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4132-4F4B-97CE-AD7676510FCF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132-4F4B-97CE-AD7676510FCF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132-4F4B-97CE-AD7676510FCF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4132-4F4B-97CE-AD7676510FCF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4132-4F4B-97CE-AD7676510FCF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4132-4F4B-97CE-AD7676510FCF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4132-4F4B-97CE-AD7676510FCF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4132-4F4B-97CE-AD7676510FCF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4132-4F4B-97CE-AD7676510FCF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4132-4F4B-97CE-AD7676510FCF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4132-4F4B-97CE-AD7676510FCF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4132-4F4B-97CE-AD7676510FCF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4132-4F4B-97CE-AD7676510FCF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4132-4F4B-97CE-AD7676510FCF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4132-4F4B-97CE-AD7676510FCF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4132-4F4B-97CE-AD7676510FCF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4132-4F4B-97CE-AD7676510FCF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4132-4F4B-97CE-AD7676510FCF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4132-4F4B-97CE-AD7676510FCF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4132-4F4B-97CE-AD7676510FCF}"/>
              </c:ext>
            </c:extLst>
          </c:dPt>
          <c:dLbls>
            <c:dLbl>
              <c:idx val="5"/>
              <c:layout>
                <c:manualLayout>
                  <c:x val="3.6593786922446674E-3"/>
                  <c:y val="0.12710413123640554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numFmt formatCode="#,##0.0" sourceLinked="0"/>
            <c:txPr>
              <a:bodyPr/>
              <a:lstStyle/>
              <a:p>
                <a:pPr>
                  <a:defRPr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ОценкаВЭ!$N$83:$N$98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Николаевский </c:v>
                </c:pt>
                <c:pt idx="3">
                  <c:v>Волжский </c:v>
                </c:pt>
                <c:pt idx="4">
                  <c:v>Калачевский</c:v>
                </c:pt>
                <c:pt idx="5">
                  <c:v>Городищенский</c:v>
                </c:pt>
                <c:pt idx="6">
                  <c:v>Клетский</c:v>
                </c:pt>
                <c:pt idx="7">
                  <c:v>Михайловский</c:v>
                </c:pt>
                <c:pt idx="8">
                  <c:v>Еланский </c:v>
                </c:pt>
                <c:pt idx="9">
                  <c:v>Котовский</c:v>
                </c:pt>
                <c:pt idx="10">
                  <c:v>Киквидзенский</c:v>
                </c:pt>
                <c:pt idx="11">
                  <c:v>Урюпинский</c:v>
                </c:pt>
              </c:strCache>
            </c:strRef>
          </c:cat>
          <c:val>
            <c:numRef>
              <c:f>ОценкаВЭ!$O$83:$O$98</c:f>
              <c:numCache>
                <c:formatCode>0.00</c:formatCode>
                <c:ptCount val="12"/>
                <c:pt idx="0">
                  <c:v>8.4700000000000006</c:v>
                </c:pt>
                <c:pt idx="1">
                  <c:v>49.43</c:v>
                </c:pt>
                <c:pt idx="2">
                  <c:v>8.64</c:v>
                </c:pt>
                <c:pt idx="3">
                  <c:v>729.43</c:v>
                </c:pt>
                <c:pt idx="4">
                  <c:v>69.58</c:v>
                </c:pt>
                <c:pt idx="5">
                  <c:v>3240.59</c:v>
                </c:pt>
                <c:pt idx="6">
                  <c:v>7.48</c:v>
                </c:pt>
                <c:pt idx="7">
                  <c:v>41.23</c:v>
                </c:pt>
                <c:pt idx="8">
                  <c:v>10.7</c:v>
                </c:pt>
                <c:pt idx="9">
                  <c:v>213.57</c:v>
                </c:pt>
                <c:pt idx="10">
                  <c:v>4.43</c:v>
                </c:pt>
                <c:pt idx="11">
                  <c:v>52.15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9-4132-4F4B-97CE-AD7676510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296187904"/>
        <c:axId val="288503424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ОценкаВЭ!$N$83:$N$98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Николаевский </c:v>
                </c:pt>
                <c:pt idx="3">
                  <c:v>Волжский </c:v>
                </c:pt>
                <c:pt idx="4">
                  <c:v>Калачевский</c:v>
                </c:pt>
                <c:pt idx="5">
                  <c:v>Городищенский</c:v>
                </c:pt>
                <c:pt idx="6">
                  <c:v>Клетский</c:v>
                </c:pt>
                <c:pt idx="7">
                  <c:v>Михайловский</c:v>
                </c:pt>
                <c:pt idx="8">
                  <c:v>Еланский </c:v>
                </c:pt>
                <c:pt idx="9">
                  <c:v>Котовский</c:v>
                </c:pt>
                <c:pt idx="10">
                  <c:v>Киквидзенский</c:v>
                </c:pt>
                <c:pt idx="11">
                  <c:v>Урюпинский</c:v>
                </c:pt>
              </c:strCache>
            </c:strRef>
          </c:cat>
          <c:val>
            <c:numRef>
              <c:f>ОценкаВЭ!$P$83:$P$98</c:f>
              <c:numCache>
                <c:formatCode>0.00</c:formatCode>
                <c:ptCount val="12"/>
                <c:pt idx="0">
                  <c:v>22.98</c:v>
                </c:pt>
                <c:pt idx="1">
                  <c:v>22.98</c:v>
                </c:pt>
                <c:pt idx="2">
                  <c:v>231.84</c:v>
                </c:pt>
                <c:pt idx="3">
                  <c:v>231.84</c:v>
                </c:pt>
                <c:pt idx="4">
                  <c:v>898.97</c:v>
                </c:pt>
                <c:pt idx="5">
                  <c:v>898.97</c:v>
                </c:pt>
                <c:pt idx="6">
                  <c:v>26.03</c:v>
                </c:pt>
                <c:pt idx="7">
                  <c:v>26.03</c:v>
                </c:pt>
                <c:pt idx="8">
                  <c:v>66.45</c:v>
                </c:pt>
                <c:pt idx="9">
                  <c:v>66.45</c:v>
                </c:pt>
                <c:pt idx="10">
                  <c:v>31.92</c:v>
                </c:pt>
                <c:pt idx="11">
                  <c:v>31.92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A-4132-4F4B-97CE-AD7676510FCF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ОценкаВЭ!$N$83:$N$98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Николаевский </c:v>
                </c:pt>
                <c:pt idx="3">
                  <c:v>Волжский </c:v>
                </c:pt>
                <c:pt idx="4">
                  <c:v>Калачевский</c:v>
                </c:pt>
                <c:pt idx="5">
                  <c:v>Городищенский</c:v>
                </c:pt>
                <c:pt idx="6">
                  <c:v>Клетский</c:v>
                </c:pt>
                <c:pt idx="7">
                  <c:v>Михайловский</c:v>
                </c:pt>
                <c:pt idx="8">
                  <c:v>Еланский </c:v>
                </c:pt>
                <c:pt idx="9">
                  <c:v>Котовский</c:v>
                </c:pt>
                <c:pt idx="10">
                  <c:v>Киквидзенский</c:v>
                </c:pt>
                <c:pt idx="11">
                  <c:v>Урюпинский</c:v>
                </c:pt>
              </c:strCache>
            </c:strRef>
          </c:cat>
          <c:val>
            <c:numRef>
              <c:f>ОценкаВЭ!$Q$83:$Q$98</c:f>
              <c:numCache>
                <c:formatCode>0.00</c:formatCode>
                <c:ptCount val="12"/>
                <c:pt idx="0">
                  <c:v>274.44</c:v>
                </c:pt>
                <c:pt idx="1">
                  <c:v>274.44</c:v>
                </c:pt>
                <c:pt idx="2">
                  <c:v>274.44</c:v>
                </c:pt>
                <c:pt idx="3">
                  <c:v>274.44</c:v>
                </c:pt>
                <c:pt idx="4">
                  <c:v>274.44</c:v>
                </c:pt>
                <c:pt idx="5">
                  <c:v>274.44</c:v>
                </c:pt>
                <c:pt idx="6">
                  <c:v>274.44</c:v>
                </c:pt>
                <c:pt idx="7">
                  <c:v>274.44</c:v>
                </c:pt>
                <c:pt idx="8">
                  <c:v>274.44</c:v>
                </c:pt>
                <c:pt idx="9">
                  <c:v>274.44</c:v>
                </c:pt>
                <c:pt idx="10">
                  <c:v>274.44</c:v>
                </c:pt>
                <c:pt idx="11">
                  <c:v>274.44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B-4132-4F4B-97CE-AD7676510FC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6187904"/>
        <c:axId val="288503424"/>
      </c:lineChart>
      <c:catAx>
        <c:axId val="2961879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88503424"/>
        <c:crosses val="autoZero"/>
        <c:auto val="1"/>
        <c:lblAlgn val="ctr"/>
        <c:lblOffset val="100"/>
        <c:noMultiLvlLbl val="0"/>
      </c:catAx>
      <c:valAx>
        <c:axId val="288503424"/>
        <c:scaling>
          <c:orientation val="minMax"/>
          <c:max val="35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61879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1384336896550963E-2"/>
          <c:y val="9.5655135922679366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ОценкаВЭ!$S$83:$S$94</c:f>
              <c:strCache>
                <c:ptCount val="12"/>
                <c:pt idx="0">
                  <c:v>0,20%</c:v>
                </c:pt>
                <c:pt idx="1">
                  <c:v>-4,32%</c:v>
                </c:pt>
                <c:pt idx="2">
                  <c:v>9,48%</c:v>
                </c:pt>
                <c:pt idx="3">
                  <c:v>-0,43%</c:v>
                </c:pt>
                <c:pt idx="4">
                  <c:v>23,70%</c:v>
                </c:pt>
                <c:pt idx="5">
                  <c:v>3,58%</c:v>
                </c:pt>
                <c:pt idx="6">
                  <c:v>0,68%</c:v>
                </c:pt>
                <c:pt idx="7">
                  <c:v>-0,05%</c:v>
                </c:pt>
                <c:pt idx="8">
                  <c:v>9,81%</c:v>
                </c:pt>
                <c:pt idx="9">
                  <c:v>-0,30%</c:v>
                </c:pt>
                <c:pt idx="10">
                  <c:v>0,64%</c:v>
                </c:pt>
                <c:pt idx="11">
                  <c:v>0,16%</c:v>
                </c:pt>
              </c:strCache>
            </c:strRef>
          </c:tx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B62-45F8-93F9-966F8D3F9FA3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B62-45F8-93F9-966F8D3F9FA3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B62-45F8-93F9-966F8D3F9FA3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B62-45F8-93F9-966F8D3F9FA3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B62-45F8-93F9-966F8D3F9FA3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AB62-45F8-93F9-966F8D3F9FA3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B62-45F8-93F9-966F8D3F9FA3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AB62-45F8-93F9-966F8D3F9FA3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AB62-45F8-93F9-966F8D3F9FA3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AB62-45F8-93F9-966F8D3F9FA3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B62-45F8-93F9-966F8D3F9FA3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AB62-45F8-93F9-966F8D3F9FA3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AB62-45F8-93F9-966F8D3F9FA3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B62-45F8-93F9-966F8D3F9FA3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B62-45F8-93F9-966F8D3F9FA3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AB62-45F8-93F9-966F8D3F9FA3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AB62-45F8-93F9-966F8D3F9FA3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AB62-45F8-93F9-966F8D3F9FA3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AB62-45F8-93F9-966F8D3F9FA3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AB62-45F8-93F9-966F8D3F9FA3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AB62-45F8-93F9-966F8D3F9FA3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AB62-45F8-93F9-966F8D3F9FA3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AB62-45F8-93F9-966F8D3F9FA3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AB62-45F8-93F9-966F8D3F9FA3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AB62-45F8-93F9-966F8D3F9FA3}"/>
              </c:ext>
            </c:extLst>
          </c:dPt>
          <c:dLbls>
            <c:txPr>
              <a:bodyPr/>
              <a:lstStyle/>
              <a:p>
                <a:pPr>
                  <a:defRPr sz="90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ОценкаВЭ!$R$83:$R$94</c:f>
              <c:strCache>
                <c:ptCount val="12"/>
                <c:pt idx="0">
                  <c:v>Суровикинский </c:v>
                </c:pt>
                <c:pt idx="1">
                  <c:v>Котельниковский </c:v>
                </c:pt>
                <c:pt idx="2">
                  <c:v>Среднеахтубинский </c:v>
                </c:pt>
                <c:pt idx="3">
                  <c:v>Старополтавский </c:v>
                </c:pt>
                <c:pt idx="4">
                  <c:v>Красноармейский </c:v>
                </c:pt>
                <c:pt idx="5">
                  <c:v>Дубовский </c:v>
                </c:pt>
                <c:pt idx="6">
                  <c:v>Серафимовический </c:v>
                </c:pt>
                <c:pt idx="7">
                  <c:v>Фроловский </c:v>
                </c:pt>
                <c:pt idx="8">
                  <c:v>Котовский </c:v>
                </c:pt>
                <c:pt idx="9">
                  <c:v>Еланский </c:v>
                </c:pt>
                <c:pt idx="10">
                  <c:v>Нехаевскийй</c:v>
                </c:pt>
                <c:pt idx="11">
                  <c:v>Новониколаевский</c:v>
                </c:pt>
              </c:strCache>
            </c:strRef>
          </c:cat>
          <c:val>
            <c:numRef>
              <c:f>ОценкаВЭ!$S$83:$S$94</c:f>
              <c:numCache>
                <c:formatCode>0.00%</c:formatCode>
                <c:ptCount val="12"/>
                <c:pt idx="0">
                  <c:v>2E-3</c:v>
                </c:pt>
                <c:pt idx="1">
                  <c:v>-4.3200000000000002E-2</c:v>
                </c:pt>
                <c:pt idx="2">
                  <c:v>9.4799999999999995E-2</c:v>
                </c:pt>
                <c:pt idx="3">
                  <c:v>-4.3E-3</c:v>
                </c:pt>
                <c:pt idx="4">
                  <c:v>0.23699999999999999</c:v>
                </c:pt>
                <c:pt idx="5">
                  <c:v>3.5799999999999998E-2</c:v>
                </c:pt>
                <c:pt idx="6">
                  <c:v>6.7999999999999996E-3</c:v>
                </c:pt>
                <c:pt idx="7">
                  <c:v>-5.0000000000000001E-4</c:v>
                </c:pt>
                <c:pt idx="8">
                  <c:v>9.8100000000000007E-2</c:v>
                </c:pt>
                <c:pt idx="9">
                  <c:v>-3.0000000000000001E-3</c:v>
                </c:pt>
                <c:pt idx="10">
                  <c:v>6.4000000000000003E-3</c:v>
                </c:pt>
                <c:pt idx="11">
                  <c:v>1.6000000000000001E-3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AB62-45F8-93F9-966F8D3F9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98367488"/>
        <c:axId val="151571264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Среднеахтубинский </c:v>
                </c:pt>
                <c:pt idx="3">
                  <c:v>Волжский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 </c:v>
                </c:pt>
                <c:pt idx="8">
                  <c:v>Ольховский </c:v>
                </c:pt>
                <c:pt idx="9">
                  <c:v>Котовский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ОценкаВЭ!$A$83:$A$94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AB62-45F8-93F9-966F8D3F9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98368000"/>
        <c:axId val="151574720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Среднеахтубинский </c:v>
                </c:pt>
                <c:pt idx="3">
                  <c:v>Волжский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 </c:v>
                </c:pt>
                <c:pt idx="8">
                  <c:v>Ольховский </c:v>
                </c:pt>
                <c:pt idx="9">
                  <c:v>Котовский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ОценкаВЭ!$T$83:$T$94</c:f>
              <c:numCache>
                <c:formatCode>0.00%</c:formatCode>
                <c:ptCount val="12"/>
                <c:pt idx="0">
                  <c:v>2.23E-2</c:v>
                </c:pt>
                <c:pt idx="1">
                  <c:v>2.23E-2</c:v>
                </c:pt>
                <c:pt idx="2">
                  <c:v>1.26E-2</c:v>
                </c:pt>
                <c:pt idx="3">
                  <c:v>1.26E-2</c:v>
                </c:pt>
                <c:pt idx="4">
                  <c:v>4.1300000000000003E-2</c:v>
                </c:pt>
                <c:pt idx="5">
                  <c:v>4.1300000000000003E-2</c:v>
                </c:pt>
                <c:pt idx="6">
                  <c:v>8.0000000000000004E-4</c:v>
                </c:pt>
                <c:pt idx="7">
                  <c:v>8.0000000000000004E-4</c:v>
                </c:pt>
                <c:pt idx="8">
                  <c:v>3.7000000000000002E-3</c:v>
                </c:pt>
                <c:pt idx="9">
                  <c:v>3.7000000000000002E-3</c:v>
                </c:pt>
                <c:pt idx="10">
                  <c:v>1.1999999999999999E-3</c:v>
                </c:pt>
                <c:pt idx="11">
                  <c:v>1.1999999999999999E-3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AB62-45F8-93F9-966F8D3F9FA3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AB62-45F8-93F9-966F8D3F9FA3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Среднеахтубинский </c:v>
                </c:pt>
                <c:pt idx="3">
                  <c:v>Волжский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 </c:v>
                </c:pt>
                <c:pt idx="8">
                  <c:v>Ольховский </c:v>
                </c:pt>
                <c:pt idx="9">
                  <c:v>Котовский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ОценкаВЭ!$U$83:$U$94</c:f>
              <c:numCache>
                <c:formatCode>0.00%</c:formatCode>
                <c:ptCount val="12"/>
                <c:pt idx="0">
                  <c:v>2.1100000000000001E-2</c:v>
                </c:pt>
                <c:pt idx="1">
                  <c:v>2.1100000000000001E-2</c:v>
                </c:pt>
                <c:pt idx="2">
                  <c:v>2.1100000000000001E-2</c:v>
                </c:pt>
                <c:pt idx="3">
                  <c:v>2.1100000000000001E-2</c:v>
                </c:pt>
                <c:pt idx="4">
                  <c:v>2.1100000000000001E-2</c:v>
                </c:pt>
                <c:pt idx="5">
                  <c:v>2.1100000000000001E-2</c:v>
                </c:pt>
                <c:pt idx="6">
                  <c:v>2.1100000000000001E-2</c:v>
                </c:pt>
                <c:pt idx="7">
                  <c:v>2.1100000000000001E-2</c:v>
                </c:pt>
                <c:pt idx="8">
                  <c:v>2.1100000000000001E-2</c:v>
                </c:pt>
                <c:pt idx="9">
                  <c:v>2.1100000000000001E-2</c:v>
                </c:pt>
                <c:pt idx="10">
                  <c:v>2.1100000000000001E-2</c:v>
                </c:pt>
                <c:pt idx="11">
                  <c:v>2.1100000000000001E-2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AB62-45F8-93F9-966F8D3F9FA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8367488"/>
        <c:axId val="151571264"/>
      </c:lineChart>
      <c:catAx>
        <c:axId val="29836748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b" anchorCtr="0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51571264"/>
        <c:crosses val="autoZero"/>
        <c:auto val="1"/>
        <c:lblAlgn val="ctr"/>
        <c:lblOffset val="100"/>
        <c:noMultiLvlLbl val="0"/>
      </c:catAx>
      <c:valAx>
        <c:axId val="151571264"/>
        <c:scaling>
          <c:orientation val="minMax"/>
          <c:max val="0.30000000000000004"/>
          <c:min val="-0.1"/>
        </c:scaling>
        <c:delete val="0"/>
        <c:axPos val="l"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8367488"/>
        <c:crosses val="autoZero"/>
        <c:crossBetween val="between"/>
      </c:valAx>
      <c:valAx>
        <c:axId val="151574720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298368000"/>
        <c:crosses val="max"/>
        <c:crossBetween val="between"/>
      </c:valAx>
      <c:catAx>
        <c:axId val="29836800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51574720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6.766745161576572E-2"/>
          <c:y val="7.5712589978484401E-2"/>
          <c:w val="0.93325544714901543"/>
          <c:h val="0.585246042775207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823C-42F0-AD1E-C5F9A5091C3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823C-42F0-AD1E-C5F9A5091C35}"/>
              </c:ext>
            </c:extLst>
          </c:dPt>
          <c:dPt>
            <c:idx val="2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823C-42F0-AD1E-C5F9A5091C35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823C-42F0-AD1E-C5F9A5091C35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823C-42F0-AD1E-C5F9A5091C35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823C-42F0-AD1E-C5F9A5091C35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823C-42F0-AD1E-C5F9A5091C35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823C-42F0-AD1E-C5F9A5091C35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823C-42F0-AD1E-C5F9A5091C35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823C-42F0-AD1E-C5F9A5091C35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823C-42F0-AD1E-C5F9A5091C35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823C-42F0-AD1E-C5F9A5091C35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823C-42F0-AD1E-C5F9A5091C35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823C-42F0-AD1E-C5F9A5091C35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823C-42F0-AD1E-C5F9A5091C35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823C-42F0-AD1E-C5F9A5091C35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823C-42F0-AD1E-C5F9A5091C35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823C-42F0-AD1E-C5F9A5091C35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823C-42F0-AD1E-C5F9A5091C35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823C-42F0-AD1E-C5F9A5091C35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823C-42F0-AD1E-C5F9A5091C35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823C-42F0-AD1E-C5F9A5091C35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823C-42F0-AD1E-C5F9A5091C35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823C-42F0-AD1E-C5F9A5091C35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823C-42F0-AD1E-C5F9A5091C35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823C-42F0-AD1E-C5F9A5091C35}"/>
              </c:ext>
            </c:extLst>
          </c:dPt>
          <c:dLbls>
            <c:dLbl>
              <c:idx val="2"/>
              <c:layout>
                <c:manualLayout>
                  <c:x val="0"/>
                  <c:y val="2.418981269847074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823C-42F0-AD1E-C5F9A5091C35}"/>
                </c:ex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8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ОценкаВЭ!$V$83:$V$94</c:f>
              <c:strCache>
                <c:ptCount val="12"/>
                <c:pt idx="0">
                  <c:v>Чернышковский</c:v>
                </c:pt>
                <c:pt idx="1">
                  <c:v>Котельниковский </c:v>
                </c:pt>
                <c:pt idx="2">
                  <c:v>Среднеахтубинский</c:v>
                </c:pt>
                <c:pt idx="3">
                  <c:v>Волжский</c:v>
                </c:pt>
                <c:pt idx="4">
                  <c:v>Красноармейский</c:v>
                </c:pt>
                <c:pt idx="5">
                  <c:v>Калачевский</c:v>
                </c:pt>
                <c:pt idx="6">
                  <c:v>Михайловский </c:v>
                </c:pt>
                <c:pt idx="7">
                  <c:v>Клетский </c:v>
                </c:pt>
                <c:pt idx="8">
                  <c:v>Котовский </c:v>
                </c:pt>
                <c:pt idx="9">
                  <c:v>Еланский </c:v>
                </c:pt>
                <c:pt idx="10">
                  <c:v>Урюпинский </c:v>
                </c:pt>
                <c:pt idx="11">
                  <c:v>Алексеевский </c:v>
                </c:pt>
              </c:strCache>
            </c:strRef>
          </c:cat>
          <c:val>
            <c:numRef>
              <c:f>ОценкаВЭ!$W$83:$W$94</c:f>
              <c:numCache>
                <c:formatCode>0.00%</c:formatCode>
                <c:ptCount val="12"/>
                <c:pt idx="0">
                  <c:v>1.8E-3</c:v>
                </c:pt>
                <c:pt idx="1">
                  <c:v>-4.3200000000000002E-2</c:v>
                </c:pt>
                <c:pt idx="2">
                  <c:v>4.8300000000000003E-2</c:v>
                </c:pt>
                <c:pt idx="3">
                  <c:v>-1.34E-2</c:v>
                </c:pt>
                <c:pt idx="4">
                  <c:v>4.82E-2</c:v>
                </c:pt>
                <c:pt idx="5">
                  <c:v>-0.13719999999999999</c:v>
                </c:pt>
                <c:pt idx="6">
                  <c:v>2.5000000000000001E-3</c:v>
                </c:pt>
                <c:pt idx="7">
                  <c:v>-6.7999999999999996E-3</c:v>
                </c:pt>
                <c:pt idx="8">
                  <c:v>9.74E-2</c:v>
                </c:pt>
                <c:pt idx="9">
                  <c:v>-4.7999999999999996E-3</c:v>
                </c:pt>
                <c:pt idx="10">
                  <c:v>8.9999999999999993E-3</c:v>
                </c:pt>
                <c:pt idx="11">
                  <c:v>-8.0000000000000002E-3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823C-42F0-AD1E-C5F9A5091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300232192"/>
        <c:axId val="292114944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Среднеахтубинский </c:v>
                </c:pt>
                <c:pt idx="3">
                  <c:v>Волжский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 </c:v>
                </c:pt>
                <c:pt idx="8">
                  <c:v>Ольховский </c:v>
                </c:pt>
                <c:pt idx="9">
                  <c:v>Котовский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ОценкаВЭ!$A$83:$A$94</c:f>
              <c:numCache>
                <c:formatCode>General</c:formatCode>
                <c:ptCount val="12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F-823C-42F0-AD1E-C5F9A5091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00273664"/>
        <c:axId val="263291456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Среднеахтубинский </c:v>
                </c:pt>
                <c:pt idx="3">
                  <c:v>Волжский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 </c:v>
                </c:pt>
                <c:pt idx="8">
                  <c:v>Ольховский </c:v>
                </c:pt>
                <c:pt idx="9">
                  <c:v>Котовский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ОценкаВЭ!$X$83:$X$94</c:f>
              <c:numCache>
                <c:formatCode>0.00%</c:formatCode>
                <c:ptCount val="12"/>
                <c:pt idx="0">
                  <c:v>-6.0000000000000001E-3</c:v>
                </c:pt>
                <c:pt idx="1">
                  <c:v>-6.0000000000000001E-3</c:v>
                </c:pt>
                <c:pt idx="2">
                  <c:v>2.5699999999999998E-3</c:v>
                </c:pt>
                <c:pt idx="3">
                  <c:v>2.5699999999999998E-3</c:v>
                </c:pt>
                <c:pt idx="4">
                  <c:v>-3.7000000000000002E-3</c:v>
                </c:pt>
                <c:pt idx="5">
                  <c:v>-3.7000000000000002E-3</c:v>
                </c:pt>
                <c:pt idx="6">
                  <c:v>5.0000000000000001E-4</c:v>
                </c:pt>
                <c:pt idx="7">
                  <c:v>5.0000000000000001E-4</c:v>
                </c:pt>
                <c:pt idx="8">
                  <c:v>3.3E-3</c:v>
                </c:pt>
                <c:pt idx="9">
                  <c:v>3.3E-3</c:v>
                </c:pt>
                <c:pt idx="10">
                  <c:v>4.0000000000000002E-4</c:v>
                </c:pt>
                <c:pt idx="11">
                  <c:v>4.0000000000000002E-4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0-823C-42F0-AD1E-C5F9A5091C35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823C-42F0-AD1E-C5F9A5091C35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ОценкаВЭ!$J$83:$J$94</c:f>
              <c:strCache>
                <c:ptCount val="12"/>
                <c:pt idx="0">
                  <c:v>Чернышковский</c:v>
                </c:pt>
                <c:pt idx="1">
                  <c:v>Октябрьский </c:v>
                </c:pt>
                <c:pt idx="2">
                  <c:v>Среднеахтубинский </c:v>
                </c:pt>
                <c:pt idx="3">
                  <c:v>Волжский </c:v>
                </c:pt>
                <c:pt idx="4">
                  <c:v>Красноармейский </c:v>
                </c:pt>
                <c:pt idx="5">
                  <c:v>Калачевский</c:v>
                </c:pt>
                <c:pt idx="6">
                  <c:v>Серафимовический </c:v>
                </c:pt>
                <c:pt idx="7">
                  <c:v>Логовский </c:v>
                </c:pt>
                <c:pt idx="8">
                  <c:v>Ольховский </c:v>
                </c:pt>
                <c:pt idx="9">
                  <c:v>Котовский </c:v>
                </c:pt>
                <c:pt idx="10">
                  <c:v>Киквидзенский</c:v>
                </c:pt>
                <c:pt idx="11">
                  <c:v>Урюпинский </c:v>
                </c:pt>
              </c:strCache>
            </c:strRef>
          </c:cat>
          <c:val>
            <c:numRef>
              <c:f>ОценкаВЭ!$Y$83:$Y$94</c:f>
              <c:numCache>
                <c:formatCode>0.00%</c:formatCode>
                <c:ptCount val="12"/>
                <c:pt idx="0">
                  <c:v>-2.0999999999999999E-3</c:v>
                </c:pt>
                <c:pt idx="1">
                  <c:v>-2.0999999999999999E-3</c:v>
                </c:pt>
                <c:pt idx="2">
                  <c:v>-2.0999999999999999E-3</c:v>
                </c:pt>
                <c:pt idx="3">
                  <c:v>-2.0999999999999999E-3</c:v>
                </c:pt>
                <c:pt idx="4">
                  <c:v>-2.0999999999999999E-3</c:v>
                </c:pt>
                <c:pt idx="5">
                  <c:v>-2.0999999999999999E-3</c:v>
                </c:pt>
                <c:pt idx="6">
                  <c:v>-2.0999999999999999E-3</c:v>
                </c:pt>
                <c:pt idx="7">
                  <c:v>-2.0999999999999999E-3</c:v>
                </c:pt>
                <c:pt idx="8">
                  <c:v>-2.0999999999999999E-3</c:v>
                </c:pt>
                <c:pt idx="9">
                  <c:v>-2.0999999999999999E-3</c:v>
                </c:pt>
                <c:pt idx="10">
                  <c:v>-2.0999999999999999E-3</c:v>
                </c:pt>
                <c:pt idx="11">
                  <c:v>-2.0999999999999999E-3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2-823C-42F0-AD1E-C5F9A5091C3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0232192"/>
        <c:axId val="292114944"/>
      </c:lineChart>
      <c:catAx>
        <c:axId val="30023219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92114944"/>
        <c:crosses val="autoZero"/>
        <c:auto val="1"/>
        <c:lblAlgn val="ctr"/>
        <c:lblOffset val="100"/>
        <c:noMultiLvlLbl val="0"/>
      </c:catAx>
      <c:valAx>
        <c:axId val="292114944"/>
        <c:scaling>
          <c:orientation val="minMax"/>
          <c:max val="0.2"/>
        </c:scaling>
        <c:delete val="0"/>
        <c:axPos val="l"/>
        <c:numFmt formatCode="0.0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300232192"/>
        <c:crosses val="autoZero"/>
        <c:crossBetween val="between"/>
      </c:valAx>
      <c:valAx>
        <c:axId val="263291456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300273664"/>
        <c:crosses val="max"/>
        <c:crossBetween val="between"/>
      </c:valAx>
      <c:catAx>
        <c:axId val="30027366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3291456"/>
        <c:crosses val="autoZero"/>
        <c:auto val="1"/>
        <c:lblAlgn val="ctr"/>
        <c:lblOffset val="100"/>
        <c:noMultiLvlLbl val="0"/>
      </c:cat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1397872132919386E-2"/>
          <c:y val="0.11493427118937351"/>
          <c:w val="0.93325544714901543"/>
          <c:h val="0.54795767528496397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50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17E-480C-8B1F-426D02C44837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17E-480C-8B1F-426D02C44837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17E-480C-8B1F-426D02C44837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A17E-480C-8B1F-426D02C44837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A17E-480C-8B1F-426D02C44837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17E-480C-8B1F-426D02C44837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A17E-480C-8B1F-426D02C44837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A17E-480C-8B1F-426D02C44837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A17E-480C-8B1F-426D02C44837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A17E-480C-8B1F-426D02C44837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A17E-480C-8B1F-426D02C44837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17E-480C-8B1F-426D02C44837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A17E-480C-8B1F-426D02C44837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A17E-480C-8B1F-426D02C44837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17E-480C-8B1F-426D02C44837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17E-480C-8B1F-426D02C44837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A17E-480C-8B1F-426D02C44837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A17E-480C-8B1F-426D02C44837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A17E-480C-8B1F-426D02C44837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A17E-480C-8B1F-426D02C44837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A17E-480C-8B1F-426D02C44837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A17E-480C-8B1F-426D02C44837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A17E-480C-8B1F-426D02C44837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A17E-480C-8B1F-426D02C44837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A17E-480C-8B1F-426D02C44837}"/>
              </c:ext>
            </c:extLst>
          </c:dPt>
          <c:dLbls>
            <c:dLbl>
              <c:idx val="0"/>
              <c:layout>
                <c:manualLayout>
                  <c:x val="0"/>
                  <c:y val="2.3965624214137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A17E-480C-8B1F-426D02C448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-3.0116022442003844E-17"/>
                  <c:y val="-2.565256662008582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6427111097199088E-3"/>
                  <c:y val="-1.710137443220123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3.6802161445647866E-2"/>
                  <c:y val="7.028904248260288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A17E-480C-8B1F-426D02C44837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1.6427111097199088E-3"/>
                  <c:y val="1.905090216575645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A17E-480C-8B1F-426D02C44837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layout>
                <c:manualLayout>
                  <c:x val="0"/>
                  <c:y val="5.681818181818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A17E-480C-8B1F-426D02C44837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layout>
                <c:manualLayout>
                  <c:x val="2.4837662893265034E-3"/>
                  <c:y val="7.1969696969696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A17E-480C-8B1F-426D02C44837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A17E-480C-8B1F-426D02C44837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ОценкаМРСК!$N$83:$N$98</c:f>
              <c:strCache>
                <c:ptCount val="16"/>
                <c:pt idx="0">
                  <c:v>Приволжский </c:v>
                </c:pt>
                <c:pt idx="1">
                  <c:v>Северный </c:v>
                </c:pt>
                <c:pt idx="2">
                  <c:v>Черноярский </c:v>
                </c:pt>
                <c:pt idx="3">
                  <c:v>Красноярский </c:v>
                </c:pt>
                <c:pt idx="4">
                  <c:v>Красноармейский </c:v>
                </c:pt>
                <c:pt idx="5">
                  <c:v>Городской </c:v>
                </c:pt>
                <c:pt idx="6">
                  <c:v>Котельниковский </c:v>
                </c:pt>
                <c:pt idx="7">
                  <c:v>Чернышковский</c:v>
                </c:pt>
                <c:pt idx="8">
                  <c:v>Ики-Бурульский </c:v>
                </c:pt>
                <c:pt idx="9">
                  <c:v>Троицкий </c:v>
                </c:pt>
                <c:pt idx="10">
                  <c:v>Приютненский </c:v>
                </c:pt>
                <c:pt idx="11">
                  <c:v>Элистинский </c:v>
                </c:pt>
                <c:pt idx="12">
                  <c:v>Белокалитвинский </c:v>
                </c:pt>
                <c:pt idx="13">
                  <c:v>Октябрьский</c:v>
                </c:pt>
                <c:pt idx="14">
                  <c:v>Таганрогский </c:v>
                </c:pt>
                <c:pt idx="15">
                  <c:v>Зерноградский  </c:v>
                </c:pt>
              </c:strCache>
            </c:strRef>
          </c:cat>
          <c:val>
            <c:numRef>
              <c:f>ОценкаМРСК!$O$83:$O$98</c:f>
              <c:numCache>
                <c:formatCode>0.00%</c:formatCode>
                <c:ptCount val="16"/>
                <c:pt idx="0">
                  <c:v>-0.70453911773856592</c:v>
                </c:pt>
                <c:pt idx="1">
                  <c:v>-0.46500110365459063</c:v>
                </c:pt>
                <c:pt idx="2">
                  <c:v>-6.6304050121320207E-2</c:v>
                </c:pt>
                <c:pt idx="3">
                  <c:v>-7.6493520433673495E-2</c:v>
                </c:pt>
                <c:pt idx="4">
                  <c:v>-0.40679319961943866</c:v>
                </c:pt>
                <c:pt idx="5">
                  <c:v>-0.34661973662134477</c:v>
                </c:pt>
                <c:pt idx="6">
                  <c:v>0.51445849189785675</c:v>
                </c:pt>
                <c:pt idx="7">
                  <c:v>-4.2564415528980324E-4</c:v>
                </c:pt>
                <c:pt idx="8">
                  <c:v>-0.58917156691518435</c:v>
                </c:pt>
                <c:pt idx="9">
                  <c:v>-0.39651758959640515</c:v>
                </c:pt>
                <c:pt idx="10">
                  <c:v>2.8095513791087396E-4</c:v>
                </c:pt>
                <c:pt idx="11">
                  <c:v>0</c:v>
                </c:pt>
                <c:pt idx="12">
                  <c:v>-0.22084038818987001</c:v>
                </c:pt>
                <c:pt idx="13">
                  <c:v>-0.15583670997130156</c:v>
                </c:pt>
                <c:pt idx="14">
                  <c:v>0.21431637182654192</c:v>
                </c:pt>
                <c:pt idx="15">
                  <c:v>1.8097563678810494E-2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A17E-480C-8B1F-426D02C44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94835968"/>
        <c:axId val="151584064"/>
      </c:barChart>
      <c:barChart>
        <c:barDir val="col"/>
        <c:grouping val="clustered"/>
        <c:varyColors val="0"/>
        <c:ser>
          <c:idx val="3"/>
          <c:order val="3"/>
          <c:spPr>
            <a:noFill/>
          </c:spPr>
          <c:invertIfNegative val="0"/>
          <c:cat>
            <c:strRef>
              <c:f>ОценкаМРСК!$N$83:$N$98</c:f>
              <c:strCache>
                <c:ptCount val="16"/>
                <c:pt idx="0">
                  <c:v>Приволжский </c:v>
                </c:pt>
                <c:pt idx="1">
                  <c:v>Северный </c:v>
                </c:pt>
                <c:pt idx="2">
                  <c:v>Черноярский </c:v>
                </c:pt>
                <c:pt idx="3">
                  <c:v>Красноярский </c:v>
                </c:pt>
                <c:pt idx="4">
                  <c:v>Красноармейский </c:v>
                </c:pt>
                <c:pt idx="5">
                  <c:v>Городской </c:v>
                </c:pt>
                <c:pt idx="6">
                  <c:v>Котельниковский </c:v>
                </c:pt>
                <c:pt idx="7">
                  <c:v>Чернышковский</c:v>
                </c:pt>
                <c:pt idx="8">
                  <c:v>Ики-Бурульский </c:v>
                </c:pt>
                <c:pt idx="9">
                  <c:v>Троицкий </c:v>
                </c:pt>
                <c:pt idx="10">
                  <c:v>Приютненский </c:v>
                </c:pt>
                <c:pt idx="11">
                  <c:v>Элистинский </c:v>
                </c:pt>
                <c:pt idx="12">
                  <c:v>Белокалитвинский </c:v>
                </c:pt>
                <c:pt idx="13">
                  <c:v>Октябрьский</c:v>
                </c:pt>
                <c:pt idx="14">
                  <c:v>Таганрогский </c:v>
                </c:pt>
                <c:pt idx="15">
                  <c:v>Зерноградский  </c:v>
                </c:pt>
              </c:strCache>
            </c:strRef>
          </c:cat>
          <c:val>
            <c:numRef>
              <c:f>ОценкаМРСК!$A$83:$A$98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A17E-480C-8B1F-426D02C44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4836480"/>
        <c:axId val="194625536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ОценкаМРСК!$N$83:$N$98</c:f>
              <c:strCache>
                <c:ptCount val="16"/>
                <c:pt idx="0">
                  <c:v>Приволжский </c:v>
                </c:pt>
                <c:pt idx="1">
                  <c:v>Северный </c:v>
                </c:pt>
                <c:pt idx="2">
                  <c:v>Черноярский </c:v>
                </c:pt>
                <c:pt idx="3">
                  <c:v>Красноярский </c:v>
                </c:pt>
                <c:pt idx="4">
                  <c:v>Красноармейский </c:v>
                </c:pt>
                <c:pt idx="5">
                  <c:v>Городской </c:v>
                </c:pt>
                <c:pt idx="6">
                  <c:v>Котельниковский </c:v>
                </c:pt>
                <c:pt idx="7">
                  <c:v>Чернышковский</c:v>
                </c:pt>
                <c:pt idx="8">
                  <c:v>Ики-Бурульский </c:v>
                </c:pt>
                <c:pt idx="9">
                  <c:v>Троицкий </c:v>
                </c:pt>
                <c:pt idx="10">
                  <c:v>Приютненский </c:v>
                </c:pt>
                <c:pt idx="11">
                  <c:v>Элистинский </c:v>
                </c:pt>
                <c:pt idx="12">
                  <c:v>Белокалитвинский </c:v>
                </c:pt>
                <c:pt idx="13">
                  <c:v>Октябрьский</c:v>
                </c:pt>
                <c:pt idx="14">
                  <c:v>Таганрогский </c:v>
                </c:pt>
                <c:pt idx="15">
                  <c:v>Зерноградский  </c:v>
                </c:pt>
              </c:strCache>
            </c:strRef>
          </c:cat>
          <c:val>
            <c:numRef>
              <c:f>ОценкаМРСК!$P$83:$P$98</c:f>
              <c:numCache>
                <c:formatCode>0.00%</c:formatCode>
                <c:ptCount val="16"/>
                <c:pt idx="0">
                  <c:v>-0.38752065043092293</c:v>
                </c:pt>
                <c:pt idx="1">
                  <c:v>-0.38752065043092293</c:v>
                </c:pt>
                <c:pt idx="2">
                  <c:v>-0.38752065043092293</c:v>
                </c:pt>
                <c:pt idx="3">
                  <c:v>-0.38752065043092293</c:v>
                </c:pt>
                <c:pt idx="4">
                  <c:v>-0.25092027078855134</c:v>
                </c:pt>
                <c:pt idx="5">
                  <c:v>-0.25092027078855134</c:v>
                </c:pt>
                <c:pt idx="6">
                  <c:v>-0.25092027078855134</c:v>
                </c:pt>
                <c:pt idx="7">
                  <c:v>-0.25092027078855134</c:v>
                </c:pt>
                <c:pt idx="8">
                  <c:v>-0.1540644334538647</c:v>
                </c:pt>
                <c:pt idx="9">
                  <c:v>-0.1540644334538647</c:v>
                </c:pt>
                <c:pt idx="10">
                  <c:v>-0.1540644334538647</c:v>
                </c:pt>
                <c:pt idx="11">
                  <c:v>-0.1540644334538647</c:v>
                </c:pt>
                <c:pt idx="12">
                  <c:v>-4.8940654050021459E-2</c:v>
                </c:pt>
                <c:pt idx="13">
                  <c:v>-4.8940654050021459E-2</c:v>
                </c:pt>
                <c:pt idx="14">
                  <c:v>-4.8940654050021459E-2</c:v>
                </c:pt>
                <c:pt idx="15">
                  <c:v>-4.8940654050021459E-2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A17E-480C-8B1F-426D02C44837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A17E-480C-8B1F-426D02C44837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ОценкаМРСК!$N$83:$N$98</c:f>
              <c:strCache>
                <c:ptCount val="16"/>
                <c:pt idx="0">
                  <c:v>Приволжский </c:v>
                </c:pt>
                <c:pt idx="1">
                  <c:v>Северный </c:v>
                </c:pt>
                <c:pt idx="2">
                  <c:v>Черноярский </c:v>
                </c:pt>
                <c:pt idx="3">
                  <c:v>Красноярский </c:v>
                </c:pt>
                <c:pt idx="4">
                  <c:v>Красноармейский </c:v>
                </c:pt>
                <c:pt idx="5">
                  <c:v>Городской </c:v>
                </c:pt>
                <c:pt idx="6">
                  <c:v>Котельниковский </c:v>
                </c:pt>
                <c:pt idx="7">
                  <c:v>Чернышковский</c:v>
                </c:pt>
                <c:pt idx="8">
                  <c:v>Ики-Бурульский </c:v>
                </c:pt>
                <c:pt idx="9">
                  <c:v>Троицкий </c:v>
                </c:pt>
                <c:pt idx="10">
                  <c:v>Приютненский </c:v>
                </c:pt>
                <c:pt idx="11">
                  <c:v>Элистинский </c:v>
                </c:pt>
                <c:pt idx="12">
                  <c:v>Белокалитвинский </c:v>
                </c:pt>
                <c:pt idx="13">
                  <c:v>Октябрьский</c:v>
                </c:pt>
                <c:pt idx="14">
                  <c:v>Таганрогский </c:v>
                </c:pt>
                <c:pt idx="15">
                  <c:v>Зерноградский  </c:v>
                </c:pt>
              </c:strCache>
            </c:strRef>
          </c:cat>
          <c:val>
            <c:numRef>
              <c:f>ОценкаМРСК!$Q$83:$Q$98</c:f>
              <c:numCache>
                <c:formatCode>0.00%</c:formatCode>
                <c:ptCount val="16"/>
                <c:pt idx="0">
                  <c:v>-0.1588314629239744</c:v>
                </c:pt>
                <c:pt idx="1">
                  <c:v>-0.1588314629239744</c:v>
                </c:pt>
                <c:pt idx="2">
                  <c:v>-0.1588314629239744</c:v>
                </c:pt>
                <c:pt idx="3">
                  <c:v>-0.1588314629239744</c:v>
                </c:pt>
                <c:pt idx="4">
                  <c:v>-0.1588314629239744</c:v>
                </c:pt>
                <c:pt idx="5">
                  <c:v>-0.1588314629239744</c:v>
                </c:pt>
                <c:pt idx="6">
                  <c:v>-0.1588314629239744</c:v>
                </c:pt>
                <c:pt idx="7">
                  <c:v>-0.1588314629239744</c:v>
                </c:pt>
                <c:pt idx="8">
                  <c:v>-0.1588314629239744</c:v>
                </c:pt>
                <c:pt idx="9">
                  <c:v>-0.1588314629239744</c:v>
                </c:pt>
                <c:pt idx="10">
                  <c:v>-0.1588314629239744</c:v>
                </c:pt>
                <c:pt idx="11">
                  <c:v>-0.1588314629239744</c:v>
                </c:pt>
                <c:pt idx="12">
                  <c:v>-0.1588314629239744</c:v>
                </c:pt>
                <c:pt idx="13">
                  <c:v>-0.1588314629239744</c:v>
                </c:pt>
                <c:pt idx="14">
                  <c:v>-0.1588314629239744</c:v>
                </c:pt>
                <c:pt idx="15">
                  <c:v>-0.1588314629239744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A17E-480C-8B1F-426D02C44837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4835968"/>
        <c:axId val="151584064"/>
      </c:lineChart>
      <c:catAx>
        <c:axId val="194835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51584064"/>
        <c:crosses val="autoZero"/>
        <c:auto val="1"/>
        <c:lblAlgn val="ctr"/>
        <c:lblOffset val="100"/>
        <c:noMultiLvlLbl val="0"/>
      </c:catAx>
      <c:valAx>
        <c:axId val="151584064"/>
        <c:scaling>
          <c:orientation val="minMax"/>
          <c:max val="0.52"/>
          <c:min val="-0.72000000000000008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4835968"/>
        <c:crosses val="autoZero"/>
        <c:crossBetween val="between"/>
      </c:valAx>
      <c:valAx>
        <c:axId val="194625536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194836480"/>
        <c:crosses val="max"/>
        <c:crossBetween val="between"/>
      </c:valAx>
      <c:catAx>
        <c:axId val="194836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62553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76683489485135E-2"/>
          <c:y val="2.1772663032505551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7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4A2-4E57-B3EE-B66038D39B11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4A2-4E57-B3EE-B66038D39B1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4A2-4E57-B3EE-B66038D39B11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4A2-4E57-B3EE-B66038D39B11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94A2-4E57-B3EE-B66038D39B11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4A2-4E57-B3EE-B66038D39B11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94A2-4E57-B3EE-B66038D39B11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94A2-4E57-B3EE-B66038D39B11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94A2-4E57-B3EE-B66038D39B11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4A2-4E57-B3EE-B66038D39B11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94A2-4E57-B3EE-B66038D39B11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4A2-4E57-B3EE-B66038D39B11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94A2-4E57-B3EE-B66038D39B11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4A2-4E57-B3EE-B66038D39B11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94A2-4E57-B3EE-B66038D39B11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4A2-4E57-B3EE-B66038D39B11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94A2-4E57-B3EE-B66038D39B11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4A2-4E57-B3EE-B66038D39B11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94A2-4E57-B3EE-B66038D39B11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94A2-4E57-B3EE-B66038D39B11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94A2-4E57-B3EE-B66038D39B11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94A2-4E57-B3EE-B66038D39B11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94A2-4E57-B3EE-B66038D39B11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94A2-4E57-B3EE-B66038D39B11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94A2-4E57-B3EE-B66038D39B11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94A2-4E57-B3EE-B66038D39B11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94A2-4E57-B3EE-B66038D39B11}"/>
              </c:ext>
            </c:extLst>
          </c:dPt>
          <c:dLbls>
            <c:dLbl>
              <c:idx val="0"/>
              <c:layout>
                <c:manualLayout>
                  <c:x val="1.4049877063575758E-3"/>
                  <c:y val="2.22965440356744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94A2-4E57-B3EE-B66038D39B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1.6951568698611919E-17"/>
                  <c:y val="1.09846622350622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4A2-4E57-B3EE-B66038D39B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2543019501203125E-3"/>
                  <c:y val="-2.14925917138300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94A2-4E57-B3EE-B66038D39B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0"/>
                  <c:y val="-2.036128683508878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3-94A2-4E57-B3EE-B66038D39B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4050185474388517E-3"/>
                  <c:y val="1.318168272136486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4A2-4E57-B3EE-B66038D39B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2.8100860416683951E-3"/>
                  <c:y val="1.337792642140470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94A2-4E57-B3EE-B66038D39B1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94A2-4E57-B3EE-B66038D39B11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КЭ'!$J$83:$J$96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КЭ'!$K$83:$K$96</c:f>
              <c:numCache>
                <c:formatCode>0.00%</c:formatCode>
                <c:ptCount val="14"/>
                <c:pt idx="0">
                  <c:v>0.1186482793184252</c:v>
                </c:pt>
                <c:pt idx="1">
                  <c:v>0.1869600410566154</c:v>
                </c:pt>
                <c:pt idx="2">
                  <c:v>0.1861529534764636</c:v>
                </c:pt>
                <c:pt idx="3">
                  <c:v>0.19872806272558663</c:v>
                </c:pt>
                <c:pt idx="4">
                  <c:v>0.15719679434412107</c:v>
                </c:pt>
                <c:pt idx="5">
                  <c:v>0.19809395002106092</c:v>
                </c:pt>
                <c:pt idx="6">
                  <c:v>0.19261729229408592</c:v>
                </c:pt>
                <c:pt idx="7">
                  <c:v>0.17963319797807686</c:v>
                </c:pt>
                <c:pt idx="8">
                  <c:v>0.1920726410898915</c:v>
                </c:pt>
                <c:pt idx="9">
                  <c:v>0.20351567534342208</c:v>
                </c:pt>
                <c:pt idx="10">
                  <c:v>0.18672980680786741</c:v>
                </c:pt>
                <c:pt idx="11">
                  <c:v>0.26420080584963374</c:v>
                </c:pt>
                <c:pt idx="12">
                  <c:v>0.19074509150408081</c:v>
                </c:pt>
                <c:pt idx="13">
                  <c:v>0.20073453022211316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94A2-4E57-B3EE-B66038D39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95587584"/>
        <c:axId val="194633024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КЭ'!$J$83:$J$96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КЭ'!$L$83:$L$96</c:f>
              <c:numCache>
                <c:formatCode>0.00%</c:formatCode>
                <c:ptCount val="14"/>
                <c:pt idx="0">
                  <c:v>0.17403779412459111</c:v>
                </c:pt>
                <c:pt idx="1">
                  <c:v>0.17403779412459111</c:v>
                </c:pt>
                <c:pt idx="2">
                  <c:v>0.17403779412459111</c:v>
                </c:pt>
                <c:pt idx="3">
                  <c:v>0.17403779412459111</c:v>
                </c:pt>
                <c:pt idx="4">
                  <c:v>0.17403779412459111</c:v>
                </c:pt>
                <c:pt idx="5">
                  <c:v>0.17403779412459111</c:v>
                </c:pt>
                <c:pt idx="6">
                  <c:v>0.17403779412459111</c:v>
                </c:pt>
                <c:pt idx="7">
                  <c:v>0.17403779412459111</c:v>
                </c:pt>
                <c:pt idx="8">
                  <c:v>0.17403779412459111</c:v>
                </c:pt>
                <c:pt idx="9">
                  <c:v>0.17403779412459111</c:v>
                </c:pt>
                <c:pt idx="10">
                  <c:v>0.17403779412459111</c:v>
                </c:pt>
                <c:pt idx="11">
                  <c:v>0.17403779412459111</c:v>
                </c:pt>
                <c:pt idx="12">
                  <c:v>0.17403779412459111</c:v>
                </c:pt>
                <c:pt idx="13">
                  <c:v>0.17403779412459111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94A2-4E57-B3EE-B66038D39B11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94A2-4E57-B3EE-B66038D39B1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КЭ'!$J$83:$J$96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КЭ'!$M$83:$M$96</c:f>
              <c:numCache>
                <c:formatCode>General</c:formatCode>
                <c:ptCount val="1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0-94A2-4E57-B3EE-B66038D39B1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5587584"/>
        <c:axId val="194633024"/>
      </c:lineChart>
      <c:catAx>
        <c:axId val="19558758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4633024"/>
        <c:crosses val="autoZero"/>
        <c:auto val="1"/>
        <c:lblAlgn val="ctr"/>
        <c:lblOffset val="100"/>
        <c:noMultiLvlLbl val="0"/>
      </c:catAx>
      <c:valAx>
        <c:axId val="194633024"/>
        <c:scaling>
          <c:orientation val="minMax"/>
          <c:max val="0.33000000000000007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558758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76683489485135E-2"/>
          <c:y val="1.8494392746361249E-2"/>
          <c:w val="0.93325544714901543"/>
          <c:h val="0.643170782629444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780-45CD-AABE-394B97199BFF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7780-45CD-AABE-394B97199BF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780-45CD-AABE-394B97199BFF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780-45CD-AABE-394B97199BFF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7780-45CD-AABE-394B97199BFF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780-45CD-AABE-394B97199BFF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7780-45CD-AABE-394B97199BFF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7780-45CD-AABE-394B97199BFF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7780-45CD-AABE-394B97199BFF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7780-45CD-AABE-394B97199BFF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7780-45CD-AABE-394B97199BFF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7780-45CD-AABE-394B97199BFF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7780-45CD-AABE-394B97199BFF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7780-45CD-AABE-394B97199BFF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7780-45CD-AABE-394B97199BFF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7780-45CD-AABE-394B97199BFF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7780-45CD-AABE-394B97199BFF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7780-45CD-AABE-394B97199BFF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7780-45CD-AABE-394B97199BFF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7780-45CD-AABE-394B97199BFF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7780-45CD-AABE-394B97199BFF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7780-45CD-AABE-394B97199BFF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7780-45CD-AABE-394B97199BFF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7780-45CD-AABE-394B97199BFF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7780-45CD-AABE-394B97199BFF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7780-45CD-AABE-394B97199BFF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7780-45CD-AABE-394B97199BFF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7780-45CD-AABE-394B97199BFF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7780-45CD-AABE-394B97199BFF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7780-45CD-AABE-394B97199BFF}"/>
              </c:ext>
            </c:extLst>
          </c:dPt>
          <c:dLbls>
            <c:txPr>
              <a:bodyPr/>
              <a:lstStyle/>
              <a:p>
                <a:pPr>
                  <a:defRPr sz="80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'Оценка КЭ'!$N$83:$N$96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КЭ'!$O$83:$O$96</c:f>
              <c:numCache>
                <c:formatCode>0.00%</c:formatCode>
                <c:ptCount val="14"/>
                <c:pt idx="0">
                  <c:v>-0.58917156691518435</c:v>
                </c:pt>
                <c:pt idx="1">
                  <c:v>2.8095513791087396E-4</c:v>
                </c:pt>
                <c:pt idx="2">
                  <c:v>-0.39651758959640515</c:v>
                </c:pt>
                <c:pt idx="3">
                  <c:v>-4.7519382004045714E-2</c:v>
                </c:pt>
                <c:pt idx="4">
                  <c:v>0</c:v>
                </c:pt>
                <c:pt idx="5">
                  <c:v>-0.13713824396731822</c:v>
                </c:pt>
                <c:pt idx="6">
                  <c:v>-0.39402879620019993</c:v>
                </c:pt>
                <c:pt idx="7">
                  <c:v>-4.528419021665079E-2</c:v>
                </c:pt>
                <c:pt idx="8">
                  <c:v>-0.16701629430345588</c:v>
                </c:pt>
                <c:pt idx="9">
                  <c:v>-0.11805019969088021</c:v>
                </c:pt>
                <c:pt idx="10">
                  <c:v>-7.9486244304841899E-2</c:v>
                </c:pt>
                <c:pt idx="11">
                  <c:v>-2.7409082955629997E-2</c:v>
                </c:pt>
                <c:pt idx="12">
                  <c:v>-8.3992675854555721E-2</c:v>
                </c:pt>
                <c:pt idx="13">
                  <c:v>-4.1696428261403864E-3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7780-45CD-AABE-394B97199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96055552"/>
        <c:axId val="196546496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КЭ'!$N$83:$N$96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КЭ'!$P$83:$P$96</c:f>
              <c:numCache>
                <c:formatCode>0.00%</c:formatCode>
                <c:ptCount val="14"/>
                <c:pt idx="0">
                  <c:v>-0.1540644334538647</c:v>
                </c:pt>
                <c:pt idx="1">
                  <c:v>-0.1540644334538647</c:v>
                </c:pt>
                <c:pt idx="2">
                  <c:v>-0.1540644334538647</c:v>
                </c:pt>
                <c:pt idx="3">
                  <c:v>-0.1540644334538647</c:v>
                </c:pt>
                <c:pt idx="4">
                  <c:v>-0.1540644334538647</c:v>
                </c:pt>
                <c:pt idx="5">
                  <c:v>-0.1540644334538647</c:v>
                </c:pt>
                <c:pt idx="6">
                  <c:v>-0.1540644334538647</c:v>
                </c:pt>
                <c:pt idx="7">
                  <c:v>-0.1540644334538647</c:v>
                </c:pt>
                <c:pt idx="8">
                  <c:v>-0.1540644334538647</c:v>
                </c:pt>
                <c:pt idx="9">
                  <c:v>-0.1540644334538647</c:v>
                </c:pt>
                <c:pt idx="10">
                  <c:v>-0.1540644334538647</c:v>
                </c:pt>
                <c:pt idx="11">
                  <c:v>-0.1540644334538647</c:v>
                </c:pt>
                <c:pt idx="12">
                  <c:v>-0.1540644334538647</c:v>
                </c:pt>
                <c:pt idx="13">
                  <c:v>-0.1540644334538647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3-7780-45CD-AABE-394B97199BFF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7780-45CD-AABE-394B97199BF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КЭ'!$N$83:$N$96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КЭ'!$Q$83:$Q$96</c:f>
              <c:numCache>
                <c:formatCode>General</c:formatCode>
                <c:ptCount val="1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5-7780-45CD-AABE-394B97199BF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055552"/>
        <c:axId val="196546496"/>
      </c:lineChart>
      <c:catAx>
        <c:axId val="1960555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6546496"/>
        <c:crosses val="autoZero"/>
        <c:auto val="1"/>
        <c:lblAlgn val="ctr"/>
        <c:lblOffset val="100"/>
        <c:noMultiLvlLbl val="0"/>
      </c:catAx>
      <c:valAx>
        <c:axId val="196546496"/>
        <c:scaling>
          <c:orientation val="minMax"/>
          <c:max val="4.0000000000000008E-2"/>
          <c:min val="-0.60000000000000009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6055552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8876683489485135E-2"/>
          <c:y val="2.1772663032505551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0-34AE-4869-87D7-52CF89366121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34AE-4869-87D7-52CF89366121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34AE-4869-87D7-52CF89366121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34AE-4869-87D7-52CF89366121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34AE-4869-87D7-52CF89366121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34AE-4869-87D7-52CF89366121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34AE-4869-87D7-52CF89366121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34AE-4869-87D7-52CF89366121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34AE-4869-87D7-52CF89366121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34AE-4869-87D7-52CF89366121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34AE-4869-87D7-52CF89366121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34AE-4869-87D7-52CF89366121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34AE-4869-87D7-52CF89366121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34AE-4869-87D7-52CF89366121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34AE-4869-87D7-52CF89366121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34AE-4869-87D7-52CF89366121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34AE-4869-87D7-52CF89366121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34AE-4869-87D7-52CF89366121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34AE-4869-87D7-52CF89366121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34AE-4869-87D7-52CF89366121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34AE-4869-87D7-52CF89366121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34AE-4869-87D7-52CF89366121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34AE-4869-87D7-52CF89366121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34AE-4869-87D7-52CF89366121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34AE-4869-87D7-52CF89366121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34AE-4869-87D7-52CF89366121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34AE-4869-87D7-52CF89366121}"/>
              </c:ext>
            </c:extLst>
          </c:dPt>
          <c:dLbls>
            <c:dLbl>
              <c:idx val="0"/>
              <c:layout>
                <c:manualLayout>
                  <c:x val="-8.7609666489615184E-18"/>
                  <c:y val="-2.89045845250468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0"/>
                  <c:y val="1.445229226252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2.4179794722347775E-3"/>
                  <c:y val="-7.324391372626372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34AE-4869-87D7-52CF893661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0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34AE-4869-87D7-52CF89366121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3.8230114282453921E-3"/>
                  <c:y val="-2.890458452504684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4017546638338429E-16"/>
                  <c:y val="1.445229226252342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34AE-4869-87D7-52CF89366121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КЭ'!$J$83:$J$96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</c:v>
                </c:pt>
                <c:pt idx="13">
                  <c:v>Юстинский</c:v>
                </c:pt>
              </c:strCache>
            </c:strRef>
          </c:cat>
          <c:val>
            <c:numRef>
              <c:f>'Оценка КЭ'!$K$83:$K$96</c:f>
              <c:numCache>
                <c:formatCode>0.00</c:formatCode>
                <c:ptCount val="14"/>
                <c:pt idx="0">
                  <c:v>1.67</c:v>
                </c:pt>
                <c:pt idx="1">
                  <c:v>0.82</c:v>
                </c:pt>
                <c:pt idx="2">
                  <c:v>1.53</c:v>
                </c:pt>
                <c:pt idx="3">
                  <c:v>3.67</c:v>
                </c:pt>
                <c:pt idx="4">
                  <c:v>1.9</c:v>
                </c:pt>
                <c:pt idx="5">
                  <c:v>2.4500000000000002</c:v>
                </c:pt>
                <c:pt idx="6">
                  <c:v>3.4</c:v>
                </c:pt>
                <c:pt idx="7">
                  <c:v>2.62</c:v>
                </c:pt>
                <c:pt idx="8">
                  <c:v>1.67</c:v>
                </c:pt>
                <c:pt idx="9">
                  <c:v>2.23</c:v>
                </c:pt>
                <c:pt idx="10">
                  <c:v>1.46</c:v>
                </c:pt>
                <c:pt idx="11">
                  <c:v>2.08</c:v>
                </c:pt>
                <c:pt idx="12">
                  <c:v>1.53</c:v>
                </c:pt>
                <c:pt idx="13">
                  <c:v>1.18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34AE-4869-87D7-52CF89366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52236544"/>
        <c:axId val="293659200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КЭ'!$J$83:$J$96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</c:v>
                </c:pt>
                <c:pt idx="13">
                  <c:v>Юстинский</c:v>
                </c:pt>
              </c:strCache>
            </c:strRef>
          </c:cat>
          <c:val>
            <c:numRef>
              <c:f>'Оценка КЭ'!$L$83:$L$96</c:f>
              <c:numCache>
                <c:formatCode>0.00</c:formatCode>
                <c:ptCount val="14"/>
                <c:pt idx="0">
                  <c:v>2</c:v>
                </c:pt>
                <c:pt idx="1">
                  <c:v>2</c:v>
                </c:pt>
                <c:pt idx="2">
                  <c:v>2</c:v>
                </c:pt>
                <c:pt idx="3">
                  <c:v>2</c:v>
                </c:pt>
                <c:pt idx="4">
                  <c:v>2</c:v>
                </c:pt>
                <c:pt idx="5">
                  <c:v>2</c:v>
                </c:pt>
                <c:pt idx="6">
                  <c:v>2</c:v>
                </c:pt>
                <c:pt idx="7">
                  <c:v>2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2</c:v>
                </c:pt>
                <c:pt idx="13">
                  <c:v>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34AE-4869-87D7-52CF89366121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34AE-4869-87D7-52CF89366121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КЭ'!$J$83:$J$96</c:f>
              <c:strCache>
                <c:ptCount val="14"/>
                <c:pt idx="0">
                  <c:v>Ики-Бурульский </c:v>
                </c:pt>
                <c:pt idx="1">
                  <c:v>Приютненский 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</c:v>
                </c:pt>
                <c:pt idx="13">
                  <c:v>Юстинский</c:v>
                </c:pt>
              </c:strCache>
            </c:strRef>
          </c:cat>
          <c:val>
            <c:numRef>
              <c:f>'Оценка КЭ'!$M$83:$M$96</c:f>
              <c:numCache>
                <c:formatCode>General</c:formatCode>
                <c:ptCount val="1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0-34AE-4869-87D7-52CF8936612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236544"/>
        <c:axId val="293659200"/>
      </c:lineChart>
      <c:catAx>
        <c:axId val="152236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3659200"/>
        <c:crosses val="autoZero"/>
        <c:auto val="1"/>
        <c:lblAlgn val="ctr"/>
        <c:lblOffset val="100"/>
        <c:noMultiLvlLbl val="0"/>
      </c:catAx>
      <c:valAx>
        <c:axId val="293659200"/>
        <c:scaling>
          <c:orientation val="minMax"/>
          <c:min val="0"/>
        </c:scaling>
        <c:delete val="0"/>
        <c:axPos val="l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52236544"/>
        <c:crosses val="autoZero"/>
        <c:crossBetween val="between"/>
      </c:val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5.1870747275426649E-2"/>
          <c:y val="2.3971939439229505E-2"/>
          <c:w val="0.93325544714901543"/>
          <c:h val="0.643170782629444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2C1-44FE-9E66-3DEBA3823882}"/>
              </c:ext>
            </c:extLst>
          </c:dPt>
          <c:dPt>
            <c:idx val="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2C1-44FE-9E66-3DEBA3823882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2C1-44FE-9E66-3DEBA3823882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2C1-44FE-9E66-3DEBA3823882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2C1-44FE-9E66-3DEBA3823882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2C1-44FE-9E66-3DEBA3823882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E2C1-44FE-9E66-3DEBA3823882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E2C1-44FE-9E66-3DEBA3823882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E2C1-44FE-9E66-3DEBA3823882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E2C1-44FE-9E66-3DEBA3823882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A-E2C1-44FE-9E66-3DEBA3823882}"/>
              </c:ext>
            </c:extLst>
          </c:dPt>
          <c:dPt>
            <c:idx val="1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E2C1-44FE-9E66-3DEBA3823882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E2C1-44FE-9E66-3DEBA3823882}"/>
              </c:ext>
            </c:extLst>
          </c:dPt>
          <c:dPt>
            <c:idx val="1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D-E2C1-44FE-9E66-3DEBA3823882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E2C1-44FE-9E66-3DEBA3823882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E2C1-44FE-9E66-3DEBA3823882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E2C1-44FE-9E66-3DEBA3823882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E2C1-44FE-9E66-3DEBA3823882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E2C1-44FE-9E66-3DEBA3823882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E2C1-44FE-9E66-3DEBA3823882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E2C1-44FE-9E66-3DEBA3823882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E2C1-44FE-9E66-3DEBA3823882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E2C1-44FE-9E66-3DEBA3823882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E2C1-44FE-9E66-3DEBA3823882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E2C1-44FE-9E66-3DEBA3823882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E2C1-44FE-9E66-3DEBA3823882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E2C1-44FE-9E66-3DEBA3823882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E2C1-44FE-9E66-3DEBA3823882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E2C1-44FE-9E66-3DEBA3823882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E2C1-44FE-9E66-3DEBA3823882}"/>
              </c:ext>
            </c:extLst>
          </c:dPt>
          <c:dLbls>
            <c:dLbl>
              <c:idx val="4"/>
              <c:layout>
                <c:manualLayout>
                  <c:x val="-3.823012003655642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sz="90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'Оценка КЭ'!$N$83:$N$96</c:f>
              <c:strCache>
                <c:ptCount val="14"/>
                <c:pt idx="0">
                  <c:v>Ики-Бурульский </c:v>
                </c:pt>
                <c:pt idx="1">
                  <c:v>Приютненский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КЭ'!$O$83:$O$96</c:f>
              <c:numCache>
                <c:formatCode>0.00</c:formatCode>
                <c:ptCount val="14"/>
                <c:pt idx="0">
                  <c:v>6.72</c:v>
                </c:pt>
                <c:pt idx="1">
                  <c:v>1.34</c:v>
                </c:pt>
                <c:pt idx="2">
                  <c:v>2.16</c:v>
                </c:pt>
                <c:pt idx="3">
                  <c:v>11.84</c:v>
                </c:pt>
                <c:pt idx="4">
                  <c:v>118.26</c:v>
                </c:pt>
                <c:pt idx="5">
                  <c:v>3.17</c:v>
                </c:pt>
                <c:pt idx="6">
                  <c:v>16.170000000000002</c:v>
                </c:pt>
                <c:pt idx="7">
                  <c:v>4.29</c:v>
                </c:pt>
                <c:pt idx="8">
                  <c:v>2.09</c:v>
                </c:pt>
                <c:pt idx="9">
                  <c:v>2.83</c:v>
                </c:pt>
                <c:pt idx="10">
                  <c:v>1.88</c:v>
                </c:pt>
                <c:pt idx="11">
                  <c:v>5.0599999999999996</c:v>
                </c:pt>
                <c:pt idx="12">
                  <c:v>3.59</c:v>
                </c:pt>
                <c:pt idx="13">
                  <c:v>1.42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E2C1-44FE-9E66-3DEBA3823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52149504"/>
        <c:axId val="293659776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КЭ'!$N$83:$N$96</c:f>
              <c:strCache>
                <c:ptCount val="14"/>
                <c:pt idx="0">
                  <c:v>Ики-Бурульский </c:v>
                </c:pt>
                <c:pt idx="1">
                  <c:v>Приютненский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КЭ'!$P$83:$P$96</c:f>
              <c:numCache>
                <c:formatCode>0.00</c:formatCode>
                <c:ptCount val="14"/>
                <c:pt idx="0">
                  <c:v>21.13</c:v>
                </c:pt>
                <c:pt idx="1">
                  <c:v>21.13</c:v>
                </c:pt>
                <c:pt idx="2">
                  <c:v>21.13</c:v>
                </c:pt>
                <c:pt idx="3">
                  <c:v>21.13</c:v>
                </c:pt>
                <c:pt idx="4">
                  <c:v>21.13</c:v>
                </c:pt>
                <c:pt idx="5">
                  <c:v>21.13</c:v>
                </c:pt>
                <c:pt idx="6">
                  <c:v>21.13</c:v>
                </c:pt>
                <c:pt idx="7">
                  <c:v>21.13</c:v>
                </c:pt>
                <c:pt idx="8">
                  <c:v>21.13</c:v>
                </c:pt>
                <c:pt idx="9">
                  <c:v>21.13</c:v>
                </c:pt>
                <c:pt idx="10">
                  <c:v>21.13</c:v>
                </c:pt>
                <c:pt idx="11">
                  <c:v>21.13</c:v>
                </c:pt>
                <c:pt idx="12">
                  <c:v>21.13</c:v>
                </c:pt>
                <c:pt idx="13">
                  <c:v>21.13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3-E2C1-44FE-9E66-3DEBA3823882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E2C1-44FE-9E66-3DEBA3823882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КЭ'!$N$83:$N$96</c:f>
              <c:strCache>
                <c:ptCount val="14"/>
                <c:pt idx="0">
                  <c:v>Ики-Бурульский </c:v>
                </c:pt>
                <c:pt idx="1">
                  <c:v>Приютненский</c:v>
                </c:pt>
                <c:pt idx="2">
                  <c:v>Троицкий </c:v>
                </c:pt>
                <c:pt idx="3">
                  <c:v>Яшкульский </c:v>
                </c:pt>
                <c:pt idx="4">
                  <c:v>Элистинский </c:v>
                </c:pt>
                <c:pt idx="5">
                  <c:v>Лаганский </c:v>
                </c:pt>
                <c:pt idx="6">
                  <c:v>Черноземельский </c:v>
                </c:pt>
                <c:pt idx="7">
                  <c:v>Городовиковский </c:v>
                </c:pt>
                <c:pt idx="8">
                  <c:v>Яшалтинский </c:v>
                </c:pt>
                <c:pt idx="9">
                  <c:v>Кетченеровский </c:v>
                </c:pt>
                <c:pt idx="10">
                  <c:v>Малодербетовский </c:v>
                </c:pt>
                <c:pt idx="11">
                  <c:v>Октябрьский </c:v>
                </c:pt>
                <c:pt idx="12">
                  <c:v>Сарпинский </c:v>
                </c:pt>
                <c:pt idx="13">
                  <c:v>Юстинский </c:v>
                </c:pt>
              </c:strCache>
            </c:strRef>
          </c:cat>
          <c:val>
            <c:numRef>
              <c:f>'Оценка КЭ'!$Q$83:$Q$96</c:f>
              <c:numCache>
                <c:formatCode>General</c:formatCode>
                <c:ptCount val="14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5-E2C1-44FE-9E66-3DEBA3823882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52149504"/>
        <c:axId val="293659776"/>
      </c:lineChart>
      <c:catAx>
        <c:axId val="152149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3659776"/>
        <c:crosses val="autoZero"/>
        <c:auto val="1"/>
        <c:lblAlgn val="ctr"/>
        <c:lblOffset val="100"/>
        <c:noMultiLvlLbl val="0"/>
      </c:catAx>
      <c:valAx>
        <c:axId val="293659776"/>
        <c:scaling>
          <c:orientation val="minMax"/>
          <c:max val="130"/>
        </c:scaling>
        <c:delete val="0"/>
        <c:axPos val="l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52149504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00096755818295E-2"/>
          <c:y val="3.0691280646775339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3CB-4FA7-B695-08B46BFB498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3CB-4FA7-B695-08B46BFB498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3CB-4FA7-B695-08B46BFB498F}"/>
              </c:ext>
            </c:extLst>
          </c:dPt>
          <c:dPt>
            <c:idx val="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3CB-4FA7-B695-08B46BFB498F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43CB-4FA7-B695-08B46BFB498F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3CB-4FA7-B695-08B46BFB498F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43CB-4FA7-B695-08B46BFB498F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43CB-4FA7-B695-08B46BFB498F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43CB-4FA7-B695-08B46BFB498F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43CB-4FA7-B695-08B46BFB498F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43CB-4FA7-B695-08B46BFB498F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43CB-4FA7-B695-08B46BFB498F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43CB-4FA7-B695-08B46BFB498F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43CB-4FA7-B695-08B46BFB498F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43CB-4FA7-B695-08B46BFB498F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43CB-4FA7-B695-08B46BFB498F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43CB-4FA7-B695-08B46BFB498F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43CB-4FA7-B695-08B46BFB498F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43CB-4FA7-B695-08B46BFB498F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43CB-4FA7-B695-08B46BFB498F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43CB-4FA7-B695-08B46BFB498F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43CB-4FA7-B695-08B46BFB498F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43CB-4FA7-B695-08B46BFB498F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43CB-4FA7-B695-08B46BFB498F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43CB-4FA7-B695-08B46BFB498F}"/>
              </c:ext>
            </c:extLst>
          </c:dPt>
          <c:dLbls>
            <c:dLbl>
              <c:idx val="5"/>
              <c:layout>
                <c:manualLayout>
                  <c:x val="9.6220622000145698E-3"/>
                  <c:y val="1.59517035716733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43CB-4FA7-B695-08B46BFB498F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A-43CB-4FA7-B695-08B46BFB498F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ОценкаРЭ!$J$83:$J$98</c:f>
              <c:strCache>
                <c:ptCount val="16"/>
                <c:pt idx="0">
                  <c:v>Аксайский 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Ремонтненский </c:v>
                </c:pt>
                <c:pt idx="5">
                  <c:v>Зимовниковский </c:v>
                </c:pt>
                <c:pt idx="6">
                  <c:v>Зерноградский  </c:v>
                </c:pt>
                <c:pt idx="7">
                  <c:v>Азовский  </c:v>
                </c:pt>
                <c:pt idx="8">
                  <c:v>Таганрогский </c:v>
                </c:pt>
                <c:pt idx="9">
                  <c:v>Чалтырский </c:v>
                </c:pt>
                <c:pt idx="10">
                  <c:v>Милютинский </c:v>
                </c:pt>
                <c:pt idx="11">
                  <c:v>Каменский </c:v>
                </c:pt>
                <c:pt idx="12">
                  <c:v>Песчанокопский </c:v>
                </c:pt>
                <c:pt idx="13">
                  <c:v>Сальский </c:v>
                </c:pt>
                <c:pt idx="14">
                  <c:v>Боковский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ОценкаРЭ!$K$83:$K$98</c:f>
              <c:numCache>
                <c:formatCode>0.00%</c:formatCode>
                <c:ptCount val="16"/>
                <c:pt idx="0">
                  <c:v>0.17169512987154328</c:v>
                </c:pt>
                <c:pt idx="1">
                  <c:v>0.28509841706320432</c:v>
                </c:pt>
                <c:pt idx="2">
                  <c:v>0.20710488191119225</c:v>
                </c:pt>
                <c:pt idx="3">
                  <c:v>0.23864923447366665</c:v>
                </c:pt>
                <c:pt idx="4">
                  <c:v>0.25561505954549518</c:v>
                </c:pt>
                <c:pt idx="5">
                  <c:v>0.37567690580503915</c:v>
                </c:pt>
                <c:pt idx="6">
                  <c:v>0.27939675361433419</c:v>
                </c:pt>
                <c:pt idx="7">
                  <c:v>0.31670461020475554</c:v>
                </c:pt>
                <c:pt idx="8">
                  <c:v>0.24148945658310983</c:v>
                </c:pt>
                <c:pt idx="9">
                  <c:v>0.27426166313866834</c:v>
                </c:pt>
                <c:pt idx="10">
                  <c:v>0.1844496249501745</c:v>
                </c:pt>
                <c:pt idx="11">
                  <c:v>0.37325203323707662</c:v>
                </c:pt>
                <c:pt idx="12">
                  <c:v>0.23452063944118146</c:v>
                </c:pt>
                <c:pt idx="13">
                  <c:v>0.28410131223590701</c:v>
                </c:pt>
                <c:pt idx="14">
                  <c:v>0.17071992720181567</c:v>
                </c:pt>
                <c:pt idx="15">
                  <c:v>0.25311200895698033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43CB-4FA7-B695-08B46BFB4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96645376"/>
        <c:axId val="196549376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ОценкаРЭ!$J$83:$J$98</c:f>
              <c:strCache>
                <c:ptCount val="16"/>
                <c:pt idx="0">
                  <c:v>Аксайский 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Ремонтненский </c:v>
                </c:pt>
                <c:pt idx="5">
                  <c:v>Зимовниковский </c:v>
                </c:pt>
                <c:pt idx="6">
                  <c:v>Зерноградский  </c:v>
                </c:pt>
                <c:pt idx="7">
                  <c:v>Азовский  </c:v>
                </c:pt>
                <c:pt idx="8">
                  <c:v>Таганрогский </c:v>
                </c:pt>
                <c:pt idx="9">
                  <c:v>Чалтырский </c:v>
                </c:pt>
                <c:pt idx="10">
                  <c:v>Милютинский </c:v>
                </c:pt>
                <c:pt idx="11">
                  <c:v>Каменский </c:v>
                </c:pt>
                <c:pt idx="12">
                  <c:v>Песчанокопский </c:v>
                </c:pt>
                <c:pt idx="13">
                  <c:v>Сальский </c:v>
                </c:pt>
                <c:pt idx="14">
                  <c:v>Боковский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  <c:pt idx="12">
                  <c:v>0</c:v>
                </c:pt>
                <c:pt idx="13">
                  <c:v>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43CB-4FA7-B695-08B46BFB4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6645888"/>
        <c:axId val="196549952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ОценкаРЭ!$J$83:$J$98</c:f>
              <c:strCache>
                <c:ptCount val="16"/>
                <c:pt idx="0">
                  <c:v>Аксайский 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Ремонтненский </c:v>
                </c:pt>
                <c:pt idx="5">
                  <c:v>Зимовниковский </c:v>
                </c:pt>
                <c:pt idx="6">
                  <c:v>Зерноградский  </c:v>
                </c:pt>
                <c:pt idx="7">
                  <c:v>Азовский  </c:v>
                </c:pt>
                <c:pt idx="8">
                  <c:v>Таганрогский </c:v>
                </c:pt>
                <c:pt idx="9">
                  <c:v>Чалтырский </c:v>
                </c:pt>
                <c:pt idx="10">
                  <c:v>Милютинский </c:v>
                </c:pt>
                <c:pt idx="11">
                  <c:v>Каменский </c:v>
                </c:pt>
                <c:pt idx="12">
                  <c:v>Песчанокопский </c:v>
                </c:pt>
                <c:pt idx="13">
                  <c:v>Сальский </c:v>
                </c:pt>
                <c:pt idx="14">
                  <c:v>Боковский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ОценкаРЭ!$L$83:$L$98</c:f>
              <c:numCache>
                <c:formatCode>0.00%</c:formatCode>
                <c:ptCount val="16"/>
                <c:pt idx="0">
                  <c:v>0.1869840430448016</c:v>
                </c:pt>
                <c:pt idx="1">
                  <c:v>0.1869840430448016</c:v>
                </c:pt>
                <c:pt idx="2">
                  <c:v>0.22197729654149292</c:v>
                </c:pt>
                <c:pt idx="3">
                  <c:v>0.22197729654149292</c:v>
                </c:pt>
                <c:pt idx="4">
                  <c:v>0.31451724540837372</c:v>
                </c:pt>
                <c:pt idx="5">
                  <c:v>0.31451724540837372</c:v>
                </c:pt>
                <c:pt idx="6">
                  <c:v>0.30469391422525821</c:v>
                </c:pt>
                <c:pt idx="7">
                  <c:v>0.30469391422525821</c:v>
                </c:pt>
                <c:pt idx="8">
                  <c:v>0.25449597279112984</c:v>
                </c:pt>
                <c:pt idx="9">
                  <c:v>0.25449597279112984</c:v>
                </c:pt>
                <c:pt idx="10">
                  <c:v>0.30061627923470452</c:v>
                </c:pt>
                <c:pt idx="11">
                  <c:v>0.30061627923470452</c:v>
                </c:pt>
                <c:pt idx="12">
                  <c:v>0.27046066130122393</c:v>
                </c:pt>
                <c:pt idx="13">
                  <c:v>0.27046066130122393</c:v>
                </c:pt>
                <c:pt idx="14">
                  <c:v>0.23368285201535566</c:v>
                </c:pt>
                <c:pt idx="15">
                  <c:v>0.23368285201535566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43CB-4FA7-B695-08B46BFB498F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43CB-4FA7-B695-08B46BFB498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ОценкаРЭ!$J$83:$J$98</c:f>
              <c:strCache>
                <c:ptCount val="16"/>
                <c:pt idx="0">
                  <c:v>Аксайский 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Ремонтненский </c:v>
                </c:pt>
                <c:pt idx="5">
                  <c:v>Зимовниковский </c:v>
                </c:pt>
                <c:pt idx="6">
                  <c:v>Зерноградский  </c:v>
                </c:pt>
                <c:pt idx="7">
                  <c:v>Азовский  </c:v>
                </c:pt>
                <c:pt idx="8">
                  <c:v>Таганрогский </c:v>
                </c:pt>
                <c:pt idx="9">
                  <c:v>Чалтырский </c:v>
                </c:pt>
                <c:pt idx="10">
                  <c:v>Милютинский </c:v>
                </c:pt>
                <c:pt idx="11">
                  <c:v>Каменский </c:v>
                </c:pt>
                <c:pt idx="12">
                  <c:v>Песчанокопский </c:v>
                </c:pt>
                <c:pt idx="13">
                  <c:v>Сальский </c:v>
                </c:pt>
                <c:pt idx="14">
                  <c:v>Боковский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ОценкаРЭ!$M$83:$M$98</c:f>
              <c:numCache>
                <c:formatCode>0.00%</c:formatCode>
                <c:ptCount val="16"/>
                <c:pt idx="0">
                  <c:v>0.25703042010751243</c:v>
                </c:pt>
                <c:pt idx="1">
                  <c:v>0.25703042010751243</c:v>
                </c:pt>
                <c:pt idx="2">
                  <c:v>0.25703042010751243</c:v>
                </c:pt>
                <c:pt idx="3">
                  <c:v>0.25703042010751243</c:v>
                </c:pt>
                <c:pt idx="4">
                  <c:v>0.25703042010751243</c:v>
                </c:pt>
                <c:pt idx="5">
                  <c:v>0.25703042010751243</c:v>
                </c:pt>
                <c:pt idx="6">
                  <c:v>0.25703042010751243</c:v>
                </c:pt>
                <c:pt idx="7">
                  <c:v>0.25703042010751243</c:v>
                </c:pt>
                <c:pt idx="8">
                  <c:v>0.25703042010751243</c:v>
                </c:pt>
                <c:pt idx="9">
                  <c:v>0.25703042010751243</c:v>
                </c:pt>
                <c:pt idx="10">
                  <c:v>0.25703042010751243</c:v>
                </c:pt>
                <c:pt idx="11">
                  <c:v>0.25703042010751243</c:v>
                </c:pt>
                <c:pt idx="12">
                  <c:v>0.25703042010751243</c:v>
                </c:pt>
                <c:pt idx="13">
                  <c:v>0.25703042010751243</c:v>
                </c:pt>
                <c:pt idx="14">
                  <c:v>0.25703042010751243</c:v>
                </c:pt>
                <c:pt idx="15">
                  <c:v>0.25703042010751243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43CB-4FA7-B695-08B46BFB498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645376"/>
        <c:axId val="196549376"/>
      </c:lineChart>
      <c:catAx>
        <c:axId val="19664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6549376"/>
        <c:crosses val="autoZero"/>
        <c:auto val="1"/>
        <c:lblAlgn val="ctr"/>
        <c:lblOffset val="100"/>
        <c:noMultiLvlLbl val="0"/>
      </c:catAx>
      <c:valAx>
        <c:axId val="196549376"/>
        <c:scaling>
          <c:orientation val="minMax"/>
          <c:max val="0.60000000000000009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6645376"/>
        <c:crosses val="autoZero"/>
        <c:crossBetween val="between"/>
      </c:valAx>
      <c:valAx>
        <c:axId val="196549952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196645888"/>
        <c:crosses val="max"/>
        <c:crossBetween val="between"/>
      </c:valAx>
      <c:catAx>
        <c:axId val="1966458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54995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76651322011541E-2"/>
          <c:y val="1.8494392746361252E-2"/>
          <c:w val="0.93325544714901543"/>
          <c:h val="0.584325041756144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9AE6-489E-AEE8-C0266B9BC75B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9AE6-489E-AEE8-C0266B9BC75B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9AE6-489E-AEE8-C0266B9BC75B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9AE6-489E-AEE8-C0266B9BC75B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9AE6-489E-AEE8-C0266B9BC75B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9AE6-489E-AEE8-C0266B9BC75B}"/>
              </c:ext>
            </c:extLst>
          </c:dPt>
          <c:dPt>
            <c:idx val="9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9AE6-489E-AEE8-C0266B9BC75B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9AE6-489E-AEE8-C0266B9BC75B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9AE6-489E-AEE8-C0266B9BC75B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9AE6-489E-AEE8-C0266B9BC75B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9AE6-489E-AEE8-C0266B9BC75B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9AE6-489E-AEE8-C0266B9BC75B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9AE6-489E-AEE8-C0266B9BC75B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9AE6-489E-AEE8-C0266B9BC75B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9AE6-489E-AEE8-C0266B9BC75B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9AE6-489E-AEE8-C0266B9BC75B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9AE6-489E-AEE8-C0266B9BC75B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9AE6-489E-AEE8-C0266B9BC75B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9AE6-489E-AEE8-C0266B9BC75B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9AE6-489E-AEE8-C0266B9BC75B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9AE6-489E-AEE8-C0266B9BC75B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9AE6-489E-AEE8-C0266B9BC75B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9AE6-489E-AEE8-C0266B9BC75B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9AE6-489E-AEE8-C0266B9BC75B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9AE6-489E-AEE8-C0266B9BC75B}"/>
              </c:ext>
            </c:extLst>
          </c:dPt>
          <c:dLbls>
            <c:dLbl>
              <c:idx val="1"/>
              <c:layout>
                <c:manualLayout>
                  <c:x val="-3.6178191412198257E-4"/>
                  <c:y val="1.57927559821242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9AE6-489E-AEE8-C0266B9BC7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1.015333834409071E-16"/>
                  <c:y val="-2.27272727272727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9AE6-489E-AEE8-C0266B9BC7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0"/>
                  <c:y val="-1.13636363636363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5-9AE6-489E-AEE8-C0266B9BC7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3.492687426338952E-3"/>
                  <c:y val="1.87793357808081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3.4926874263390157E-3"/>
                  <c:y val="2.347453939797450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3.4926874263390157E-3"/>
                  <c:y val="-1.0403308416210707E-2"/>
                </c:manualLayout>
              </c:layout>
              <c:numFmt formatCode="0.00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900"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5"/>
              <c:layout>
                <c:manualLayout>
                  <c:x val="0"/>
                  <c:y val="7.95454545454545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9AE6-489E-AEE8-C0266B9BC75B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9AE6-489E-AEE8-C0266B9BC75B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layout>
                <c:manualLayout>
                  <c:x val="0"/>
                  <c:y val="5.681818181818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9AE6-489E-AEE8-C0266B9BC75B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layout>
                <c:manualLayout>
                  <c:x val="2.4837662893265034E-3"/>
                  <c:y val="7.1969696969696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9AE6-489E-AEE8-C0266B9BC75B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9AE6-489E-AEE8-C0266B9BC75B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9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ОценкаРЭ!$N$83:$N$98</c:f>
              <c:strCache>
                <c:ptCount val="16"/>
                <c:pt idx="0">
                  <c:v>Семикаракорский </c:v>
                </c:pt>
                <c:pt idx="1">
                  <c:v>Веселовский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Дубовский </c:v>
                </c:pt>
                <c:pt idx="5">
                  <c:v>Заветинский </c:v>
                </c:pt>
                <c:pt idx="6">
                  <c:v>Егорлыкский </c:v>
                </c:pt>
                <c:pt idx="7">
                  <c:v>Зерноградский  </c:v>
                </c:pt>
                <c:pt idx="8">
                  <c:v>Неклиновский </c:v>
                </c:pt>
                <c:pt idx="9">
                  <c:v>Таганрогский </c:v>
                </c:pt>
                <c:pt idx="10">
                  <c:v>Белокалитвинский </c:v>
                </c:pt>
                <c:pt idx="11">
                  <c:v>Советский </c:v>
                </c:pt>
                <c:pt idx="12">
                  <c:v>Пролетарский </c:v>
                </c:pt>
                <c:pt idx="13">
                  <c:v>Целинский </c:v>
                </c:pt>
                <c:pt idx="14">
                  <c:v>Миллеровский 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ОценкаРЭ!$O$83:$O$98</c:f>
              <c:numCache>
                <c:formatCode>0.00%</c:formatCode>
                <c:ptCount val="16"/>
                <c:pt idx="0">
                  <c:v>-0.1555248532405657</c:v>
                </c:pt>
                <c:pt idx="1">
                  <c:v>-7.0491372118095544E-2</c:v>
                </c:pt>
                <c:pt idx="2">
                  <c:v>-0.15583670997130156</c:v>
                </c:pt>
                <c:pt idx="3">
                  <c:v>-4.9318754854111309E-2</c:v>
                </c:pt>
                <c:pt idx="4">
                  <c:v>-0.13179127769590793</c:v>
                </c:pt>
                <c:pt idx="5">
                  <c:v>-6.5900399236280771E-2</c:v>
                </c:pt>
                <c:pt idx="6">
                  <c:v>-9.630582585495566E-2</c:v>
                </c:pt>
                <c:pt idx="7">
                  <c:v>1.8097563678810494E-2</c:v>
                </c:pt>
                <c:pt idx="8">
                  <c:v>-7.1517544395959851E-2</c:v>
                </c:pt>
                <c:pt idx="9">
                  <c:v>0.21431637182654192</c:v>
                </c:pt>
                <c:pt idx="10">
                  <c:v>-0.22084038818987001</c:v>
                </c:pt>
                <c:pt idx="11">
                  <c:v>2.3500481035059403E-5</c:v>
                </c:pt>
                <c:pt idx="12">
                  <c:v>-7.8585502201809002E-2</c:v>
                </c:pt>
                <c:pt idx="13">
                  <c:v>-4.0860279079087028E-2</c:v>
                </c:pt>
                <c:pt idx="14">
                  <c:v>-0.12918611781512046</c:v>
                </c:pt>
                <c:pt idx="15">
                  <c:v>-6.3472019260977734E-3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0-9AE6-489E-AEE8-C0266B9BC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96906496"/>
        <c:axId val="196551808"/>
      </c:barChart>
      <c:barChart>
        <c:barDir val="col"/>
        <c:grouping val="clustered"/>
        <c:varyColors val="0"/>
        <c:ser>
          <c:idx val="3"/>
          <c:order val="3"/>
          <c:spPr>
            <a:noFill/>
          </c:spPr>
          <c:invertIfNegative val="0"/>
          <c:cat>
            <c:strRef>
              <c:f>ОценкаРЭ!$N$83:$N$98</c:f>
              <c:strCache>
                <c:ptCount val="16"/>
                <c:pt idx="0">
                  <c:v>Семикаракорский </c:v>
                </c:pt>
                <c:pt idx="1">
                  <c:v>Веселовский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Дубовский </c:v>
                </c:pt>
                <c:pt idx="5">
                  <c:v>Заветинский </c:v>
                </c:pt>
                <c:pt idx="6">
                  <c:v>Егорлыкский </c:v>
                </c:pt>
                <c:pt idx="7">
                  <c:v>Зерноградский  </c:v>
                </c:pt>
                <c:pt idx="8">
                  <c:v>Неклиновский </c:v>
                </c:pt>
                <c:pt idx="9">
                  <c:v>Таганрогский </c:v>
                </c:pt>
                <c:pt idx="10">
                  <c:v>Белокалитвинский </c:v>
                </c:pt>
                <c:pt idx="11">
                  <c:v>Советский </c:v>
                </c:pt>
                <c:pt idx="12">
                  <c:v>Пролетарский </c:v>
                </c:pt>
                <c:pt idx="13">
                  <c:v>Целинский </c:v>
                </c:pt>
                <c:pt idx="14">
                  <c:v>Миллеровский 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  <c:pt idx="12">
                  <c:v>0</c:v>
                </c:pt>
                <c:pt idx="13">
                  <c:v>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1-9AE6-489E-AEE8-C0266B9BC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197074944"/>
        <c:axId val="196552384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ОценкаРЭ!$N$83:$N$98</c:f>
              <c:strCache>
                <c:ptCount val="16"/>
                <c:pt idx="0">
                  <c:v>Семикаракорский </c:v>
                </c:pt>
                <c:pt idx="1">
                  <c:v>Веселовский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Дубовский </c:v>
                </c:pt>
                <c:pt idx="5">
                  <c:v>Заветинский </c:v>
                </c:pt>
                <c:pt idx="6">
                  <c:v>Егорлыкский </c:v>
                </c:pt>
                <c:pt idx="7">
                  <c:v>Зерноградский  </c:v>
                </c:pt>
                <c:pt idx="8">
                  <c:v>Неклиновский </c:v>
                </c:pt>
                <c:pt idx="9">
                  <c:v>Таганрогский </c:v>
                </c:pt>
                <c:pt idx="10">
                  <c:v>Белокалитвинский </c:v>
                </c:pt>
                <c:pt idx="11">
                  <c:v>Советский </c:v>
                </c:pt>
                <c:pt idx="12">
                  <c:v>Пролетарский </c:v>
                </c:pt>
                <c:pt idx="13">
                  <c:v>Целинский </c:v>
                </c:pt>
                <c:pt idx="14">
                  <c:v>Миллеровский 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ОценкаРЭ!$P$83:$P$98</c:f>
              <c:numCache>
                <c:formatCode>0.00%</c:formatCode>
                <c:ptCount val="16"/>
                <c:pt idx="0">
                  <c:v>-0.15562433344482507</c:v>
                </c:pt>
                <c:pt idx="1">
                  <c:v>-0.15562433344482507</c:v>
                </c:pt>
                <c:pt idx="2">
                  <c:v>-6.9040421373900221E-2</c:v>
                </c:pt>
                <c:pt idx="3">
                  <c:v>-6.9040421373900221E-2</c:v>
                </c:pt>
                <c:pt idx="4">
                  <c:v>-0.11108621555984051</c:v>
                </c:pt>
                <c:pt idx="5">
                  <c:v>-0.11108621555984051</c:v>
                </c:pt>
                <c:pt idx="6">
                  <c:v>-6.8341569292151946E-2</c:v>
                </c:pt>
                <c:pt idx="7">
                  <c:v>-6.8341569292151946E-2</c:v>
                </c:pt>
                <c:pt idx="8">
                  <c:v>7.0064108218888116E-2</c:v>
                </c:pt>
                <c:pt idx="9">
                  <c:v>7.0064108218888116E-2</c:v>
                </c:pt>
                <c:pt idx="10">
                  <c:v>-0.1237465887109449</c:v>
                </c:pt>
                <c:pt idx="11">
                  <c:v>-0.1237465887109449</c:v>
                </c:pt>
                <c:pt idx="12">
                  <c:v>-6.6004448565692653E-2</c:v>
                </c:pt>
                <c:pt idx="13">
                  <c:v>-6.6004448565692653E-2</c:v>
                </c:pt>
                <c:pt idx="14">
                  <c:v>-8.2822512967572717E-2</c:v>
                </c:pt>
                <c:pt idx="15">
                  <c:v>-8.2822512967572717E-2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2-9AE6-489E-AEE8-C0266B9BC75B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3-9AE6-489E-AEE8-C0266B9BC75B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ОценкаРЭ!$N$83:$N$98</c:f>
              <c:strCache>
                <c:ptCount val="16"/>
                <c:pt idx="0">
                  <c:v>Семикаракорский </c:v>
                </c:pt>
                <c:pt idx="1">
                  <c:v>Веселовский 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Дубовский </c:v>
                </c:pt>
                <c:pt idx="5">
                  <c:v>Заветинский </c:v>
                </c:pt>
                <c:pt idx="6">
                  <c:v>Егорлыкский </c:v>
                </c:pt>
                <c:pt idx="7">
                  <c:v>Зерноградский  </c:v>
                </c:pt>
                <c:pt idx="8">
                  <c:v>Неклиновский </c:v>
                </c:pt>
                <c:pt idx="9">
                  <c:v>Таганрогский </c:v>
                </c:pt>
                <c:pt idx="10">
                  <c:v>Белокалитвинский </c:v>
                </c:pt>
                <c:pt idx="11">
                  <c:v>Советский </c:v>
                </c:pt>
                <c:pt idx="12">
                  <c:v>Пролетарский </c:v>
                </c:pt>
                <c:pt idx="13">
                  <c:v>Целинский </c:v>
                </c:pt>
                <c:pt idx="14">
                  <c:v>Миллеровский  </c:v>
                </c:pt>
                <c:pt idx="15">
                  <c:v>Кашарский </c:v>
                </c:pt>
              </c:strCache>
            </c:strRef>
          </c:cat>
          <c:val>
            <c:numRef>
              <c:f>ОценкаРЭ!$Q$83:$Q$98</c:f>
              <c:numCache>
                <c:formatCode>0.00%</c:formatCode>
                <c:ptCount val="16"/>
                <c:pt idx="0">
                  <c:v>-4.8940654050021459E-2</c:v>
                </c:pt>
                <c:pt idx="1">
                  <c:v>-4.8940654050021459E-2</c:v>
                </c:pt>
                <c:pt idx="2">
                  <c:v>-4.8940654050021459E-2</c:v>
                </c:pt>
                <c:pt idx="3">
                  <c:v>-4.8940654050021459E-2</c:v>
                </c:pt>
                <c:pt idx="4">
                  <c:v>-4.8940654050021459E-2</c:v>
                </c:pt>
                <c:pt idx="5">
                  <c:v>-4.8940654050021459E-2</c:v>
                </c:pt>
                <c:pt idx="6">
                  <c:v>-4.8940654050021459E-2</c:v>
                </c:pt>
                <c:pt idx="7">
                  <c:v>-4.8940654050021459E-2</c:v>
                </c:pt>
                <c:pt idx="8">
                  <c:v>-4.8940654050021459E-2</c:v>
                </c:pt>
                <c:pt idx="9">
                  <c:v>-4.8940654050021459E-2</c:v>
                </c:pt>
                <c:pt idx="10">
                  <c:v>-4.8940654050021459E-2</c:v>
                </c:pt>
                <c:pt idx="11">
                  <c:v>-4.8940654050021459E-2</c:v>
                </c:pt>
                <c:pt idx="12">
                  <c:v>-4.8940654050021459E-2</c:v>
                </c:pt>
                <c:pt idx="13">
                  <c:v>-4.8940654050021459E-2</c:v>
                </c:pt>
                <c:pt idx="14">
                  <c:v>-4.8940654050021459E-2</c:v>
                </c:pt>
                <c:pt idx="15">
                  <c:v>-4.8940654050021459E-2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4-9AE6-489E-AEE8-C0266B9BC75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906496"/>
        <c:axId val="196551808"/>
      </c:lineChart>
      <c:catAx>
        <c:axId val="1969064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6551808"/>
        <c:crosses val="autoZero"/>
        <c:auto val="1"/>
        <c:lblAlgn val="ctr"/>
        <c:lblOffset val="100"/>
        <c:noMultiLvlLbl val="0"/>
      </c:catAx>
      <c:valAx>
        <c:axId val="196551808"/>
        <c:scaling>
          <c:orientation val="minMax"/>
          <c:max val="0.30000000000000004"/>
          <c:min val="-0.23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6906496"/>
        <c:crosses val="autoZero"/>
        <c:crossBetween val="between"/>
      </c:valAx>
      <c:valAx>
        <c:axId val="196552384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197074944"/>
        <c:crosses val="max"/>
        <c:crossBetween val="between"/>
      </c:valAx>
      <c:catAx>
        <c:axId val="197074944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655238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932825216380314E-2"/>
          <c:y val="2.4376398513703271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54C5-4F61-B1A7-614DBFF7BAE4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54C5-4F61-B1A7-614DBFF7BAE4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54C5-4F61-B1A7-614DBFF7BAE4}"/>
              </c:ext>
            </c:extLst>
          </c:dPt>
          <c:dPt>
            <c:idx val="4"/>
            <c:invertIfNegative val="0"/>
            <c:bubble3D val="0"/>
            <c:spPr>
              <a:solidFill>
                <a:schemeClr val="bg1">
                  <a:lumMod val="75000"/>
                </a:scheme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54C5-4F61-B1A7-614DBFF7BAE4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54C5-4F61-B1A7-614DBFF7BAE4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54C5-4F61-B1A7-614DBFF7BAE4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54C5-4F61-B1A7-614DBFF7BAE4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54C5-4F61-B1A7-614DBFF7BAE4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54C5-4F61-B1A7-614DBFF7BAE4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54C5-4F61-B1A7-614DBFF7BAE4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54C5-4F61-B1A7-614DBFF7BAE4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54C5-4F61-B1A7-614DBFF7BAE4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54C5-4F61-B1A7-614DBFF7BAE4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54C5-4F61-B1A7-614DBFF7BAE4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54C5-4F61-B1A7-614DBFF7BAE4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54C5-4F61-B1A7-614DBFF7BAE4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54C5-4F61-B1A7-614DBFF7BAE4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54C5-4F61-B1A7-614DBFF7BAE4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54C5-4F61-B1A7-614DBFF7BAE4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54C5-4F61-B1A7-614DBFF7BAE4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54C5-4F61-B1A7-614DBFF7BAE4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54C5-4F61-B1A7-614DBFF7BAE4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54C5-4F61-B1A7-614DBFF7BAE4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54C5-4F61-B1A7-614DBFF7BAE4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54C5-4F61-B1A7-614DBFF7BAE4}"/>
              </c:ext>
            </c:extLst>
          </c:dPt>
          <c:dLbls>
            <c:dLbl>
              <c:idx val="0"/>
              <c:layout>
                <c:manualLayout>
                  <c:x val="-3.7499769317363946E-3"/>
                  <c:y val="-2.49629290675422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1.8749884658681283E-3"/>
                  <c:y val="1.997034325403372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9"/>
              <c:layout>
                <c:manualLayout>
                  <c:x val="5.6249653976045916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54C5-4F61-B1A7-614DBFF7BAE4}"/>
                </c:ext>
                <c:ext xmlns:c15="http://schemas.microsoft.com/office/drawing/2012/chart" uri="{CE6537A1-D6FC-4f65-9D91-7224C49458BB}"/>
              </c:extLst>
            </c:dLbl>
            <c:numFmt formatCode="#,##0.00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ОценкаРЭ!$J$83:$J$98</c:f>
              <c:strCache>
                <c:ptCount val="16"/>
                <c:pt idx="0">
                  <c:v>Веселовский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Родионово-Несветайский</c:v>
                </c:pt>
                <c:pt idx="4">
                  <c:v>Заветинский</c:v>
                </c:pt>
                <c:pt idx="5">
                  <c:v>Дубовский</c:v>
                </c:pt>
                <c:pt idx="6">
                  <c:v>Азовский</c:v>
                </c:pt>
                <c:pt idx="7">
                  <c:v>Зерноградский </c:v>
                </c:pt>
                <c:pt idx="8">
                  <c:v>Таганрогский</c:v>
                </c:pt>
                <c:pt idx="9">
                  <c:v>Матвеево-Курганский </c:v>
                </c:pt>
                <c:pt idx="10">
                  <c:v>Советский</c:v>
                </c:pt>
                <c:pt idx="11">
                  <c:v>Каменский </c:v>
                </c:pt>
                <c:pt idx="12">
                  <c:v>Целинский </c:v>
                </c:pt>
                <c:pt idx="13">
                  <c:v>Орловский </c:v>
                </c:pt>
                <c:pt idx="14">
                  <c:v>Боковский</c:v>
                </c:pt>
                <c:pt idx="15">
                  <c:v>Верхнедонской </c:v>
                </c:pt>
              </c:strCache>
            </c:strRef>
          </c:cat>
          <c:val>
            <c:numRef>
              <c:f>ОценкаРЭ!$K$83:$K$98</c:f>
              <c:numCache>
                <c:formatCode>0.00</c:formatCode>
                <c:ptCount val="16"/>
                <c:pt idx="0">
                  <c:v>1.3</c:v>
                </c:pt>
                <c:pt idx="1">
                  <c:v>5.09</c:v>
                </c:pt>
                <c:pt idx="2">
                  <c:v>4.91</c:v>
                </c:pt>
                <c:pt idx="3">
                  <c:v>7</c:v>
                </c:pt>
                <c:pt idx="4">
                  <c:v>1.71</c:v>
                </c:pt>
                <c:pt idx="5">
                  <c:v>13.88</c:v>
                </c:pt>
                <c:pt idx="6">
                  <c:v>2.2000000000000002</c:v>
                </c:pt>
                <c:pt idx="7">
                  <c:v>7.29</c:v>
                </c:pt>
                <c:pt idx="8">
                  <c:v>3.37</c:v>
                </c:pt>
                <c:pt idx="9">
                  <c:v>7.85</c:v>
                </c:pt>
                <c:pt idx="10">
                  <c:v>0.6</c:v>
                </c:pt>
                <c:pt idx="11">
                  <c:v>5.54</c:v>
                </c:pt>
                <c:pt idx="12">
                  <c:v>3.94</c:v>
                </c:pt>
                <c:pt idx="13">
                  <c:v>13.56</c:v>
                </c:pt>
                <c:pt idx="14">
                  <c:v>0.33</c:v>
                </c:pt>
                <c:pt idx="15">
                  <c:v>4.3099999999999996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54C5-4F61-B1A7-614DBFF7B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306373120"/>
        <c:axId val="293662080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ОценкаРЭ!$J$83:$J$98</c:f>
              <c:strCache>
                <c:ptCount val="16"/>
                <c:pt idx="0">
                  <c:v>Веселовский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Родионово-Несветайский</c:v>
                </c:pt>
                <c:pt idx="4">
                  <c:v>Заветинский</c:v>
                </c:pt>
                <c:pt idx="5">
                  <c:v>Дубовский</c:v>
                </c:pt>
                <c:pt idx="6">
                  <c:v>Азовский</c:v>
                </c:pt>
                <c:pt idx="7">
                  <c:v>Зерноградский </c:v>
                </c:pt>
                <c:pt idx="8">
                  <c:v>Таганрогский</c:v>
                </c:pt>
                <c:pt idx="9">
                  <c:v>Матвеево-Курганский </c:v>
                </c:pt>
                <c:pt idx="10">
                  <c:v>Советский</c:v>
                </c:pt>
                <c:pt idx="11">
                  <c:v>Каменский </c:v>
                </c:pt>
                <c:pt idx="12">
                  <c:v>Целинский </c:v>
                </c:pt>
                <c:pt idx="13">
                  <c:v>Орловский </c:v>
                </c:pt>
                <c:pt idx="14">
                  <c:v>Боковский</c:v>
                </c:pt>
                <c:pt idx="15">
                  <c:v>Верхнедонской </c:v>
                </c:pt>
              </c:strCache>
            </c:strRef>
          </c:cat>
          <c:val>
            <c:numRef>
              <c:f>ОценкаРЭ!$A$83:$A$98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  <c:pt idx="12">
                  <c:v>0</c:v>
                </c:pt>
                <c:pt idx="13">
                  <c:v>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54C5-4F61-B1A7-614DBFF7B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06373632"/>
        <c:axId val="263297216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ОценкаРЭ!$J$83:$J$98</c:f>
              <c:strCache>
                <c:ptCount val="16"/>
                <c:pt idx="0">
                  <c:v>Веселовский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Родионово-Несветайский</c:v>
                </c:pt>
                <c:pt idx="4">
                  <c:v>Заветинский</c:v>
                </c:pt>
                <c:pt idx="5">
                  <c:v>Дубовский</c:v>
                </c:pt>
                <c:pt idx="6">
                  <c:v>Азовский</c:v>
                </c:pt>
                <c:pt idx="7">
                  <c:v>Зерноградский </c:v>
                </c:pt>
                <c:pt idx="8">
                  <c:v>Таганрогский</c:v>
                </c:pt>
                <c:pt idx="9">
                  <c:v>Матвеево-Курганский </c:v>
                </c:pt>
                <c:pt idx="10">
                  <c:v>Советский</c:v>
                </c:pt>
                <c:pt idx="11">
                  <c:v>Каменский </c:v>
                </c:pt>
                <c:pt idx="12">
                  <c:v>Целинский </c:v>
                </c:pt>
                <c:pt idx="13">
                  <c:v>Орловский </c:v>
                </c:pt>
                <c:pt idx="14">
                  <c:v>Боковский</c:v>
                </c:pt>
                <c:pt idx="15">
                  <c:v>Верхнедонской </c:v>
                </c:pt>
              </c:strCache>
            </c:strRef>
          </c:cat>
          <c:val>
            <c:numRef>
              <c:f>ОценкаРЭ!$L$83:$L$98</c:f>
              <c:numCache>
                <c:formatCode>0.00</c:formatCode>
                <c:ptCount val="16"/>
                <c:pt idx="0">
                  <c:v>2.46</c:v>
                </c:pt>
                <c:pt idx="1">
                  <c:v>2.46</c:v>
                </c:pt>
                <c:pt idx="2">
                  <c:v>5.5</c:v>
                </c:pt>
                <c:pt idx="3">
                  <c:v>5.5</c:v>
                </c:pt>
                <c:pt idx="4">
                  <c:v>8.01</c:v>
                </c:pt>
                <c:pt idx="5">
                  <c:v>8.01</c:v>
                </c:pt>
                <c:pt idx="6">
                  <c:v>4.58</c:v>
                </c:pt>
                <c:pt idx="7">
                  <c:v>4.58</c:v>
                </c:pt>
                <c:pt idx="8">
                  <c:v>4.97</c:v>
                </c:pt>
                <c:pt idx="9">
                  <c:v>4.97</c:v>
                </c:pt>
                <c:pt idx="10">
                  <c:v>3.01</c:v>
                </c:pt>
                <c:pt idx="11">
                  <c:v>3.01</c:v>
                </c:pt>
                <c:pt idx="12">
                  <c:v>6.99</c:v>
                </c:pt>
                <c:pt idx="13">
                  <c:v>6.99</c:v>
                </c:pt>
                <c:pt idx="14">
                  <c:v>2.2200000000000002</c:v>
                </c:pt>
                <c:pt idx="15">
                  <c:v>2.2200000000000002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C-54C5-4F61-B1A7-614DBFF7BAE4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54C5-4F61-B1A7-614DBFF7BAE4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ОценкаРЭ!$J$83:$J$98</c:f>
              <c:strCache>
                <c:ptCount val="16"/>
                <c:pt idx="0">
                  <c:v>Веселовский</c:v>
                </c:pt>
                <c:pt idx="1">
                  <c:v>Багаевский </c:v>
                </c:pt>
                <c:pt idx="2">
                  <c:v>Октябрьский</c:v>
                </c:pt>
                <c:pt idx="3">
                  <c:v>Родионово-Несветайский</c:v>
                </c:pt>
                <c:pt idx="4">
                  <c:v>Заветинский</c:v>
                </c:pt>
                <c:pt idx="5">
                  <c:v>Дубовский</c:v>
                </c:pt>
                <c:pt idx="6">
                  <c:v>Азовский</c:v>
                </c:pt>
                <c:pt idx="7">
                  <c:v>Зерноградский </c:v>
                </c:pt>
                <c:pt idx="8">
                  <c:v>Таганрогский</c:v>
                </c:pt>
                <c:pt idx="9">
                  <c:v>Матвеево-Курганский </c:v>
                </c:pt>
                <c:pt idx="10">
                  <c:v>Советский</c:v>
                </c:pt>
                <c:pt idx="11">
                  <c:v>Каменский </c:v>
                </c:pt>
                <c:pt idx="12">
                  <c:v>Целинский </c:v>
                </c:pt>
                <c:pt idx="13">
                  <c:v>Орловский </c:v>
                </c:pt>
                <c:pt idx="14">
                  <c:v>Боковский</c:v>
                </c:pt>
                <c:pt idx="15">
                  <c:v>Верхнедонской </c:v>
                </c:pt>
              </c:strCache>
            </c:strRef>
          </c:cat>
          <c:val>
            <c:numRef>
              <c:f>ОценкаРЭ!$M$83:$M$98</c:f>
              <c:numCache>
                <c:formatCode>0.00</c:formatCode>
                <c:ptCount val="16"/>
                <c:pt idx="0">
                  <c:v>4.75</c:v>
                </c:pt>
                <c:pt idx="1">
                  <c:v>4.75</c:v>
                </c:pt>
                <c:pt idx="2">
                  <c:v>4.75</c:v>
                </c:pt>
                <c:pt idx="3">
                  <c:v>4.75</c:v>
                </c:pt>
                <c:pt idx="4">
                  <c:v>4.75</c:v>
                </c:pt>
                <c:pt idx="5">
                  <c:v>4.75</c:v>
                </c:pt>
                <c:pt idx="6">
                  <c:v>4.75</c:v>
                </c:pt>
                <c:pt idx="7">
                  <c:v>4.75</c:v>
                </c:pt>
                <c:pt idx="8">
                  <c:v>4.75</c:v>
                </c:pt>
                <c:pt idx="9">
                  <c:v>4.75</c:v>
                </c:pt>
                <c:pt idx="10">
                  <c:v>4.75</c:v>
                </c:pt>
                <c:pt idx="11">
                  <c:v>4.75</c:v>
                </c:pt>
                <c:pt idx="12">
                  <c:v>4.75</c:v>
                </c:pt>
                <c:pt idx="13">
                  <c:v>4.75</c:v>
                </c:pt>
                <c:pt idx="14">
                  <c:v>4.75</c:v>
                </c:pt>
                <c:pt idx="15">
                  <c:v>4.75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54C5-4F61-B1A7-614DBFF7BAE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6373120"/>
        <c:axId val="293662080"/>
      </c:lineChart>
      <c:catAx>
        <c:axId val="30637312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293662080"/>
        <c:crosses val="autoZero"/>
        <c:auto val="1"/>
        <c:lblAlgn val="ctr"/>
        <c:lblOffset val="100"/>
        <c:noMultiLvlLbl val="0"/>
      </c:catAx>
      <c:valAx>
        <c:axId val="293662080"/>
        <c:scaling>
          <c:orientation val="minMax"/>
          <c:max val="16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306373120"/>
        <c:crosses val="autoZero"/>
        <c:crossBetween val="between"/>
      </c:valAx>
      <c:valAx>
        <c:axId val="263297216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306373632"/>
        <c:crosses val="max"/>
        <c:crossBetween val="between"/>
      </c:valAx>
      <c:catAx>
        <c:axId val="30637363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63297216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1569103837543605E-2"/>
          <c:y val="2.125798099918819E-2"/>
          <c:w val="0.93325544714901543"/>
          <c:h val="0.5843250417561440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E005-4C3E-AD3B-98BF9DBA18CD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E005-4C3E-AD3B-98BF9DBA18CD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E005-4C3E-AD3B-98BF9DBA18CD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E005-4C3E-AD3B-98BF9DBA18CD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E005-4C3E-AD3B-98BF9DBA18CD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E005-4C3E-AD3B-98BF9DBA18CD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E005-4C3E-AD3B-98BF9DBA18CD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E005-4C3E-AD3B-98BF9DBA18CD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E005-4C3E-AD3B-98BF9DBA18CD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 w="25400">
                <a:solidFill>
                  <a:srgbClr val="C00000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E005-4C3E-AD3B-98BF9DBA18CD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E005-4C3E-AD3B-98BF9DBA18CD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E005-4C3E-AD3B-98BF9DBA18CD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E005-4C3E-AD3B-98BF9DBA18CD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E005-4C3E-AD3B-98BF9DBA18CD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E005-4C3E-AD3B-98BF9DBA18CD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E005-4C3E-AD3B-98BF9DBA18CD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E005-4C3E-AD3B-98BF9DBA18CD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E005-4C3E-AD3B-98BF9DBA18CD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E005-4C3E-AD3B-98BF9DBA18CD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E005-4C3E-AD3B-98BF9DBA18CD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E005-4C3E-AD3B-98BF9DBA18CD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E005-4C3E-AD3B-98BF9DBA18CD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E005-4C3E-AD3B-98BF9DBA18CD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E005-4C3E-AD3B-98BF9DBA18CD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E005-4C3E-AD3B-98BF9DBA18CD}"/>
              </c:ext>
            </c:extLst>
          </c:dPt>
          <c:dLbls>
            <c:txPr>
              <a:bodyPr/>
              <a:lstStyle/>
              <a:p>
                <a:pPr>
                  <a:defRPr sz="80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</c:dLbls>
          <c:cat>
            <c:strRef>
              <c:f>ОценкаРЭ!$N$83:$N$98</c:f>
              <c:strCache>
                <c:ptCount val="16"/>
                <c:pt idx="0">
                  <c:v>Веселовский</c:v>
                </c:pt>
                <c:pt idx="1">
                  <c:v>Аксайский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Заветинский </c:v>
                </c:pt>
                <c:pt idx="5">
                  <c:v>Мартыновский</c:v>
                </c:pt>
                <c:pt idx="6">
                  <c:v>Егорлыкский </c:v>
                </c:pt>
                <c:pt idx="7">
                  <c:v>Азовский </c:v>
                </c:pt>
                <c:pt idx="8">
                  <c:v>Куйбышевский</c:v>
                </c:pt>
                <c:pt idx="9">
                  <c:v>Неклиновский</c:v>
                </c:pt>
                <c:pt idx="10">
                  <c:v>Советский</c:v>
                </c:pt>
                <c:pt idx="11">
                  <c:v>Белокалитвинский</c:v>
                </c:pt>
                <c:pt idx="12">
                  <c:v>Пролетарский</c:v>
                </c:pt>
                <c:pt idx="13">
                  <c:v>Сальский</c:v>
                </c:pt>
                <c:pt idx="14">
                  <c:v>Чертковский </c:v>
                </c:pt>
                <c:pt idx="15">
                  <c:v>Миллеровский  </c:v>
                </c:pt>
              </c:strCache>
            </c:strRef>
          </c:cat>
          <c:val>
            <c:numRef>
              <c:f>ОценкаРЭ!$O$83:$O$98</c:f>
              <c:numCache>
                <c:formatCode>0.00</c:formatCode>
                <c:ptCount val="16"/>
                <c:pt idx="0">
                  <c:v>6.67</c:v>
                </c:pt>
                <c:pt idx="1">
                  <c:v>156.41999999999999</c:v>
                </c:pt>
                <c:pt idx="2">
                  <c:v>29.23</c:v>
                </c:pt>
                <c:pt idx="3">
                  <c:v>64.17</c:v>
                </c:pt>
                <c:pt idx="4">
                  <c:v>6.19</c:v>
                </c:pt>
                <c:pt idx="5">
                  <c:v>185.49</c:v>
                </c:pt>
                <c:pt idx="6">
                  <c:v>18.95</c:v>
                </c:pt>
                <c:pt idx="7">
                  <c:v>180.1</c:v>
                </c:pt>
                <c:pt idx="8">
                  <c:v>34.659999999999997</c:v>
                </c:pt>
                <c:pt idx="9">
                  <c:v>801.93</c:v>
                </c:pt>
                <c:pt idx="10">
                  <c:v>0.7</c:v>
                </c:pt>
                <c:pt idx="11">
                  <c:v>581.51</c:v>
                </c:pt>
                <c:pt idx="12">
                  <c:v>13.87</c:v>
                </c:pt>
                <c:pt idx="13">
                  <c:v>46.33</c:v>
                </c:pt>
                <c:pt idx="14">
                  <c:v>2.89</c:v>
                </c:pt>
                <c:pt idx="15">
                  <c:v>14.47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E005-4C3E-AD3B-98BF9DBA1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308730368"/>
        <c:axId val="302415872"/>
      </c:barChart>
      <c:barChart>
        <c:barDir val="col"/>
        <c:grouping val="clustered"/>
        <c:varyColors val="0"/>
        <c:ser>
          <c:idx val="3"/>
          <c:order val="3"/>
          <c:spPr>
            <a:noFill/>
          </c:spPr>
          <c:invertIfNegative val="0"/>
          <c:cat>
            <c:strRef>
              <c:f>ОценкаРЭ!$N$83:$N$98</c:f>
              <c:strCache>
                <c:ptCount val="16"/>
                <c:pt idx="0">
                  <c:v>Веселовский</c:v>
                </c:pt>
                <c:pt idx="1">
                  <c:v>Аксайский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Заветинский </c:v>
                </c:pt>
                <c:pt idx="5">
                  <c:v>Мартыновский</c:v>
                </c:pt>
                <c:pt idx="6">
                  <c:v>Егорлыкский </c:v>
                </c:pt>
                <c:pt idx="7">
                  <c:v>Азовский </c:v>
                </c:pt>
                <c:pt idx="8">
                  <c:v>Куйбышевский</c:v>
                </c:pt>
                <c:pt idx="9">
                  <c:v>Неклиновский</c:v>
                </c:pt>
                <c:pt idx="10">
                  <c:v>Советский</c:v>
                </c:pt>
                <c:pt idx="11">
                  <c:v>Белокалитвинский</c:v>
                </c:pt>
                <c:pt idx="12">
                  <c:v>Пролетарский</c:v>
                </c:pt>
                <c:pt idx="13">
                  <c:v>Сальский</c:v>
                </c:pt>
                <c:pt idx="14">
                  <c:v>Чертковский </c:v>
                </c:pt>
                <c:pt idx="15">
                  <c:v>Миллеровский  </c:v>
                </c:pt>
              </c:strCache>
            </c:strRef>
          </c:cat>
          <c:val>
            <c:numRef>
              <c:f>ОценкаРЭ!$A$83:$A$98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800</c:v>
                </c:pt>
                <c:pt idx="3">
                  <c:v>800</c:v>
                </c:pt>
                <c:pt idx="4">
                  <c:v>0</c:v>
                </c:pt>
                <c:pt idx="5">
                  <c:v>0</c:v>
                </c:pt>
                <c:pt idx="6">
                  <c:v>800</c:v>
                </c:pt>
                <c:pt idx="7">
                  <c:v>800</c:v>
                </c:pt>
                <c:pt idx="8">
                  <c:v>0</c:v>
                </c:pt>
                <c:pt idx="9">
                  <c:v>0</c:v>
                </c:pt>
                <c:pt idx="10">
                  <c:v>800</c:v>
                </c:pt>
                <c:pt idx="11">
                  <c:v>800</c:v>
                </c:pt>
                <c:pt idx="12">
                  <c:v>0</c:v>
                </c:pt>
                <c:pt idx="13">
                  <c:v>0</c:v>
                </c:pt>
                <c:pt idx="14">
                  <c:v>800</c:v>
                </c:pt>
                <c:pt idx="15">
                  <c:v>800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E005-4C3E-AD3B-98BF9DBA1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08730880"/>
        <c:axId val="293660928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ОценкаРЭ!$N$83:$N$98</c:f>
              <c:strCache>
                <c:ptCount val="16"/>
                <c:pt idx="0">
                  <c:v>Веселовский</c:v>
                </c:pt>
                <c:pt idx="1">
                  <c:v>Аксайский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Заветинский </c:v>
                </c:pt>
                <c:pt idx="5">
                  <c:v>Мартыновский</c:v>
                </c:pt>
                <c:pt idx="6">
                  <c:v>Егорлыкский </c:v>
                </c:pt>
                <c:pt idx="7">
                  <c:v>Азовский </c:v>
                </c:pt>
                <c:pt idx="8">
                  <c:v>Куйбышевский</c:v>
                </c:pt>
                <c:pt idx="9">
                  <c:v>Неклиновский</c:v>
                </c:pt>
                <c:pt idx="10">
                  <c:v>Советский</c:v>
                </c:pt>
                <c:pt idx="11">
                  <c:v>Белокалитвинский</c:v>
                </c:pt>
                <c:pt idx="12">
                  <c:v>Пролетарский</c:v>
                </c:pt>
                <c:pt idx="13">
                  <c:v>Сальский</c:v>
                </c:pt>
                <c:pt idx="14">
                  <c:v>Чертковский </c:v>
                </c:pt>
                <c:pt idx="15">
                  <c:v>Миллеровский  </c:v>
                </c:pt>
              </c:strCache>
            </c:strRef>
          </c:cat>
          <c:val>
            <c:numRef>
              <c:f>ОценкаРЭ!$P$83:$P$98</c:f>
              <c:numCache>
                <c:formatCode>0.00</c:formatCode>
                <c:ptCount val="16"/>
                <c:pt idx="0">
                  <c:v>74.28</c:v>
                </c:pt>
                <c:pt idx="1">
                  <c:v>74.28</c:v>
                </c:pt>
                <c:pt idx="2">
                  <c:v>44.56</c:v>
                </c:pt>
                <c:pt idx="3">
                  <c:v>44.56</c:v>
                </c:pt>
                <c:pt idx="4">
                  <c:v>93.23</c:v>
                </c:pt>
                <c:pt idx="5">
                  <c:v>93.23</c:v>
                </c:pt>
                <c:pt idx="6">
                  <c:v>101.23</c:v>
                </c:pt>
                <c:pt idx="7">
                  <c:v>101.23</c:v>
                </c:pt>
                <c:pt idx="8">
                  <c:v>348.04</c:v>
                </c:pt>
                <c:pt idx="9">
                  <c:v>348.04</c:v>
                </c:pt>
                <c:pt idx="10">
                  <c:v>86.47</c:v>
                </c:pt>
                <c:pt idx="11">
                  <c:v>86.47</c:v>
                </c:pt>
                <c:pt idx="12">
                  <c:v>28.3</c:v>
                </c:pt>
                <c:pt idx="13">
                  <c:v>28.3</c:v>
                </c:pt>
                <c:pt idx="14">
                  <c:v>7.48</c:v>
                </c:pt>
                <c:pt idx="15">
                  <c:v>7.48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E005-4C3E-AD3B-98BF9DBA18CD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E005-4C3E-AD3B-98BF9DBA18CD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ОценкаРЭ!$N$83:$N$98</c:f>
              <c:strCache>
                <c:ptCount val="16"/>
                <c:pt idx="0">
                  <c:v>Веселовский</c:v>
                </c:pt>
                <c:pt idx="1">
                  <c:v>Аксайский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Заветинский </c:v>
                </c:pt>
                <c:pt idx="5">
                  <c:v>Мартыновский</c:v>
                </c:pt>
                <c:pt idx="6">
                  <c:v>Егорлыкский </c:v>
                </c:pt>
                <c:pt idx="7">
                  <c:v>Азовский </c:v>
                </c:pt>
                <c:pt idx="8">
                  <c:v>Куйбышевский</c:v>
                </c:pt>
                <c:pt idx="9">
                  <c:v>Неклиновский</c:v>
                </c:pt>
                <c:pt idx="10">
                  <c:v>Советский</c:v>
                </c:pt>
                <c:pt idx="11">
                  <c:v>Белокалитвинский</c:v>
                </c:pt>
                <c:pt idx="12">
                  <c:v>Пролетарский</c:v>
                </c:pt>
                <c:pt idx="13">
                  <c:v>Сальский</c:v>
                </c:pt>
                <c:pt idx="14">
                  <c:v>Чертковский </c:v>
                </c:pt>
                <c:pt idx="15">
                  <c:v>Миллеровский  </c:v>
                </c:pt>
              </c:strCache>
            </c:strRef>
          </c:cat>
          <c:val>
            <c:numRef>
              <c:f>ОценкаРЭ!$Q$83:$Q$98</c:f>
              <c:numCache>
                <c:formatCode>0.00</c:formatCode>
                <c:ptCount val="16"/>
                <c:pt idx="0">
                  <c:v>118.2</c:v>
                </c:pt>
                <c:pt idx="1">
                  <c:v>118.2</c:v>
                </c:pt>
                <c:pt idx="2">
                  <c:v>118.2</c:v>
                </c:pt>
                <c:pt idx="3">
                  <c:v>118.2</c:v>
                </c:pt>
                <c:pt idx="4">
                  <c:v>118.2</c:v>
                </c:pt>
                <c:pt idx="5">
                  <c:v>118.2</c:v>
                </c:pt>
                <c:pt idx="6">
                  <c:v>118.2</c:v>
                </c:pt>
                <c:pt idx="7">
                  <c:v>118.2</c:v>
                </c:pt>
                <c:pt idx="8">
                  <c:v>118.2</c:v>
                </c:pt>
                <c:pt idx="9">
                  <c:v>118.2</c:v>
                </c:pt>
                <c:pt idx="10">
                  <c:v>118.2</c:v>
                </c:pt>
                <c:pt idx="11">
                  <c:v>118.2</c:v>
                </c:pt>
                <c:pt idx="12">
                  <c:v>118.2</c:v>
                </c:pt>
                <c:pt idx="13">
                  <c:v>118.2</c:v>
                </c:pt>
                <c:pt idx="14">
                  <c:v>118.2</c:v>
                </c:pt>
                <c:pt idx="15">
                  <c:v>118.2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E005-4C3E-AD3B-98BF9DBA18CD}"/>
            </c:ext>
          </c:extLst>
        </c:ser>
        <c:ser>
          <c:idx val="4"/>
          <c:order val="4"/>
          <c:marker>
            <c:symbol val="none"/>
          </c:marker>
          <c:cat>
            <c:strRef>
              <c:f>ОценкаРЭ!$N$83:$N$98</c:f>
              <c:strCache>
                <c:ptCount val="16"/>
                <c:pt idx="0">
                  <c:v>Веселовский</c:v>
                </c:pt>
                <c:pt idx="1">
                  <c:v>Аксайский</c:v>
                </c:pt>
                <c:pt idx="2">
                  <c:v>Октябрьский</c:v>
                </c:pt>
                <c:pt idx="3">
                  <c:v>Красносулинский</c:v>
                </c:pt>
                <c:pt idx="4">
                  <c:v>Заветинский </c:v>
                </c:pt>
                <c:pt idx="5">
                  <c:v>Мартыновский</c:v>
                </c:pt>
                <c:pt idx="6">
                  <c:v>Егорлыкский </c:v>
                </c:pt>
                <c:pt idx="7">
                  <c:v>Азовский </c:v>
                </c:pt>
                <c:pt idx="8">
                  <c:v>Куйбышевский</c:v>
                </c:pt>
                <c:pt idx="9">
                  <c:v>Неклиновский</c:v>
                </c:pt>
                <c:pt idx="10">
                  <c:v>Советский</c:v>
                </c:pt>
                <c:pt idx="11">
                  <c:v>Белокалитвинский</c:v>
                </c:pt>
                <c:pt idx="12">
                  <c:v>Пролетарский</c:v>
                </c:pt>
                <c:pt idx="13">
                  <c:v>Сальский</c:v>
                </c:pt>
                <c:pt idx="14">
                  <c:v>Чертковский </c:v>
                </c:pt>
                <c:pt idx="15">
                  <c:v>Миллеровский  </c:v>
                </c:pt>
              </c:strCache>
            </c:strRef>
          </c:cat>
          <c:val>
            <c:numRef>
              <c:f>'[12]Бенч МРСК 1 кв.2017'!$AF$96</c:f>
              <c:numCache>
                <c:formatCode>General</c:formatCode>
                <c:ptCount val="1"/>
                <c:pt idx="0">
                  <c:v>0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2-E005-4C3E-AD3B-98BF9DBA18C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8730368"/>
        <c:axId val="302415872"/>
      </c:lineChart>
      <c:catAx>
        <c:axId val="3087303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302415872"/>
        <c:crosses val="autoZero"/>
        <c:auto val="1"/>
        <c:lblAlgn val="ctr"/>
        <c:lblOffset val="100"/>
        <c:noMultiLvlLbl val="0"/>
      </c:catAx>
      <c:valAx>
        <c:axId val="302415872"/>
        <c:scaling>
          <c:orientation val="minMax"/>
          <c:max val="900"/>
          <c:min val="0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308730368"/>
        <c:crosses val="autoZero"/>
        <c:crossBetween val="between"/>
      </c:valAx>
      <c:valAx>
        <c:axId val="293660928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308730880"/>
        <c:crosses val="max"/>
        <c:crossBetween val="between"/>
      </c:valAx>
      <c:catAx>
        <c:axId val="3087308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29366092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4978731468519396E-2"/>
          <c:y val="3.9325139944334994E-2"/>
          <c:w val="0.93325544714901543"/>
          <c:h val="0.534086230589367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BF83-489C-8A7C-404BB5BB7320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BF83-489C-8A7C-404BB5BB7320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BF83-489C-8A7C-404BB5BB7320}"/>
              </c:ext>
            </c:extLst>
          </c:dPt>
          <c:dPt>
            <c:idx val="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BF83-489C-8A7C-404BB5BB7320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BF83-489C-8A7C-404BB5BB7320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BF83-489C-8A7C-404BB5BB7320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BF83-489C-8A7C-404BB5BB7320}"/>
              </c:ext>
            </c:extLst>
          </c:dPt>
          <c:dPt>
            <c:idx val="9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BF83-489C-8A7C-404BB5BB7320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BF83-489C-8A7C-404BB5BB7320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BF83-489C-8A7C-404BB5BB7320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BF83-489C-8A7C-404BB5BB7320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BF83-489C-8A7C-404BB5BB7320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BF83-489C-8A7C-404BB5BB7320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BF83-489C-8A7C-404BB5BB7320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BF83-489C-8A7C-404BB5BB7320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BF83-489C-8A7C-404BB5BB7320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BF83-489C-8A7C-404BB5BB7320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BF83-489C-8A7C-404BB5BB7320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BF83-489C-8A7C-404BB5BB7320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BF83-489C-8A7C-404BB5BB7320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BF83-489C-8A7C-404BB5BB7320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BF83-489C-8A7C-404BB5BB7320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BF83-489C-8A7C-404BB5BB7320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BF83-489C-8A7C-404BB5BB7320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BF83-489C-8A7C-404BB5BB7320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BF83-489C-8A7C-404BB5BB7320}"/>
              </c:ext>
            </c:extLst>
          </c:dPt>
          <c:dLbls>
            <c:dLbl>
              <c:idx val="9"/>
              <c:layout>
                <c:manualLayout>
                  <c:x val="-1.9666648755046934E-3"/>
                  <c:y val="8.7195102904432421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BF83-489C-8A7C-404BB5BB7320}"/>
                </c:ex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ОценкаРЭ!$R$83:$R$98</c:f>
              <c:strCache>
                <c:ptCount val="16"/>
                <c:pt idx="0">
                  <c:v>Аксайский</c:v>
                </c:pt>
                <c:pt idx="1">
                  <c:v>Веселовский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Дубовский</c:v>
                </c:pt>
                <c:pt idx="5">
                  <c:v>Заветинский</c:v>
                </c:pt>
                <c:pt idx="6">
                  <c:v>Азовский</c:v>
                </c:pt>
                <c:pt idx="7">
                  <c:v>Егорлыкский </c:v>
                </c:pt>
                <c:pt idx="8">
                  <c:v>Неклиновский</c:v>
                </c:pt>
                <c:pt idx="9">
                  <c:v>Таганрогский</c:v>
                </c:pt>
                <c:pt idx="10">
                  <c:v>Белокалитвинский РЭС</c:v>
                </c:pt>
                <c:pt idx="11">
                  <c:v>Обливский РЭС</c:v>
                </c:pt>
                <c:pt idx="12">
                  <c:v>Орловский</c:v>
                </c:pt>
                <c:pt idx="13">
                  <c:v>Пролетарский</c:v>
                </c:pt>
                <c:pt idx="14">
                  <c:v>Верхнедонской</c:v>
                </c:pt>
                <c:pt idx="15">
                  <c:v>Миллеровский</c:v>
                </c:pt>
              </c:strCache>
            </c:strRef>
          </c:cat>
          <c:val>
            <c:numRef>
              <c:f>ОценкаРЭ!$S$83:$S$98</c:f>
              <c:numCache>
                <c:formatCode>0.00%</c:formatCode>
                <c:ptCount val="16"/>
                <c:pt idx="0">
                  <c:v>1.7299999999999999E-2</c:v>
                </c:pt>
                <c:pt idx="1">
                  <c:v>1.1999999999999999E-3</c:v>
                </c:pt>
                <c:pt idx="2">
                  <c:v>1.8599999999999998E-2</c:v>
                </c:pt>
                <c:pt idx="3">
                  <c:v>4.1000000000000003E-3</c:v>
                </c:pt>
                <c:pt idx="4">
                  <c:v>7.7499999999999999E-2</c:v>
                </c:pt>
                <c:pt idx="5">
                  <c:v>2.5000000000000001E-3</c:v>
                </c:pt>
                <c:pt idx="6">
                  <c:v>3.9800000000000002E-2</c:v>
                </c:pt>
                <c:pt idx="7">
                  <c:v>4.7999999999999996E-3</c:v>
                </c:pt>
                <c:pt idx="8">
                  <c:v>9.4600000000000004E-2</c:v>
                </c:pt>
                <c:pt idx="9">
                  <c:v>-0.1321</c:v>
                </c:pt>
                <c:pt idx="10">
                  <c:v>0.1024</c:v>
                </c:pt>
                <c:pt idx="11">
                  <c:v>2.3999999999999998E-3</c:v>
                </c:pt>
                <c:pt idx="12">
                  <c:v>5.8999999999999999E-3</c:v>
                </c:pt>
                <c:pt idx="13">
                  <c:v>1.5E-3</c:v>
                </c:pt>
                <c:pt idx="14">
                  <c:v>3.5000000000000001E-3</c:v>
                </c:pt>
                <c:pt idx="15">
                  <c:v>1.5E-3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BF83-489C-8A7C-404BB5BB7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306603008"/>
        <c:axId val="302421056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ОценкаРЭ!$J$83:$J$98</c:f>
              <c:strCache>
                <c:ptCount val="16"/>
                <c:pt idx="0">
                  <c:v>Семикаракорский РЭС</c:v>
                </c:pt>
                <c:pt idx="1">
                  <c:v>Багаевский РЭС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Заветинский РЭС</c:v>
                </c:pt>
                <c:pt idx="5">
                  <c:v>Дубовский РЭС</c:v>
                </c:pt>
                <c:pt idx="6">
                  <c:v>Егорлыкский РЭС</c:v>
                </c:pt>
                <c:pt idx="7">
                  <c:v>Зерноградский РЭС </c:v>
                </c:pt>
                <c:pt idx="8">
                  <c:v>Неклиновский РЭС</c:v>
                </c:pt>
                <c:pt idx="9">
                  <c:v>Матвеево-Курганский РЭС</c:v>
                </c:pt>
                <c:pt idx="10">
                  <c:v>Милютинский</c:v>
                </c:pt>
                <c:pt idx="11">
                  <c:v>Каменский РЭС</c:v>
                </c:pt>
                <c:pt idx="12">
                  <c:v>Целинский РЭС</c:v>
                </c:pt>
                <c:pt idx="13">
                  <c:v>Орловский РЭС</c:v>
                </c:pt>
                <c:pt idx="14">
                  <c:v>Чертковский РЭС</c:v>
                </c:pt>
                <c:pt idx="15">
                  <c:v>Верхнедонской РЭС</c:v>
                </c:pt>
              </c:strCache>
            </c:strRef>
          </c:cat>
          <c:val>
            <c:numRef>
              <c:f>ОценкаРЭ!$A$83:$A$98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  <c:pt idx="12">
                  <c:v>0</c:v>
                </c:pt>
                <c:pt idx="13">
                  <c:v>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BF83-489C-8A7C-404BB5BB7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306603520"/>
        <c:axId val="302421632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ОценкаРЭ!$J$83:$J$98</c:f>
              <c:strCache>
                <c:ptCount val="16"/>
                <c:pt idx="0">
                  <c:v>Семикаракорский РЭС</c:v>
                </c:pt>
                <c:pt idx="1">
                  <c:v>Багаевский РЭС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Заветинский РЭС</c:v>
                </c:pt>
                <c:pt idx="5">
                  <c:v>Дубовский РЭС</c:v>
                </c:pt>
                <c:pt idx="6">
                  <c:v>Егорлыкский РЭС</c:v>
                </c:pt>
                <c:pt idx="7">
                  <c:v>Зерноградский РЭС </c:v>
                </c:pt>
                <c:pt idx="8">
                  <c:v>Неклиновский РЭС</c:v>
                </c:pt>
                <c:pt idx="9">
                  <c:v>Матвеево-Курганский РЭС</c:v>
                </c:pt>
                <c:pt idx="10">
                  <c:v>Милютинский</c:v>
                </c:pt>
                <c:pt idx="11">
                  <c:v>Каменский РЭС</c:v>
                </c:pt>
                <c:pt idx="12">
                  <c:v>Целинский РЭС</c:v>
                </c:pt>
                <c:pt idx="13">
                  <c:v>Орловский РЭС</c:v>
                </c:pt>
                <c:pt idx="14">
                  <c:v>Чертковский РЭС</c:v>
                </c:pt>
                <c:pt idx="15">
                  <c:v>Верхнедонской РЭС</c:v>
                </c:pt>
              </c:strCache>
            </c:strRef>
          </c:cat>
          <c:val>
            <c:numRef>
              <c:f>ОценкаРЭ!$T$83:$T$98</c:f>
              <c:numCache>
                <c:formatCode>0.00%</c:formatCode>
                <c:ptCount val="16"/>
                <c:pt idx="0">
                  <c:v>1.2600000000000001E-3</c:v>
                </c:pt>
                <c:pt idx="1">
                  <c:v>1.2600000000000001E-3</c:v>
                </c:pt>
                <c:pt idx="2">
                  <c:v>1.2999999999999999E-3</c:v>
                </c:pt>
                <c:pt idx="3">
                  <c:v>1.2999999999999999E-3</c:v>
                </c:pt>
                <c:pt idx="4">
                  <c:v>1.17E-2</c:v>
                </c:pt>
                <c:pt idx="5">
                  <c:v>1.17E-2</c:v>
                </c:pt>
                <c:pt idx="6">
                  <c:v>1.26E-2</c:v>
                </c:pt>
                <c:pt idx="7">
                  <c:v>1.26E-2</c:v>
                </c:pt>
                <c:pt idx="8">
                  <c:v>-1.2E-2</c:v>
                </c:pt>
                <c:pt idx="9">
                  <c:v>-1.2E-2</c:v>
                </c:pt>
                <c:pt idx="10">
                  <c:v>4.0000000000000001E-3</c:v>
                </c:pt>
                <c:pt idx="11">
                  <c:v>4.0000000000000001E-3</c:v>
                </c:pt>
                <c:pt idx="12">
                  <c:v>5.9999999999999995E-4</c:v>
                </c:pt>
                <c:pt idx="13">
                  <c:v>5.9999999999999995E-4</c:v>
                </c:pt>
                <c:pt idx="14">
                  <c:v>8.0000000000000004E-4</c:v>
                </c:pt>
                <c:pt idx="15">
                  <c:v>8.0000000000000004E-4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BF83-489C-8A7C-404BB5BB7320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BF83-489C-8A7C-404BB5BB7320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ОценкаРЭ!$J$83:$J$98</c:f>
              <c:strCache>
                <c:ptCount val="16"/>
                <c:pt idx="0">
                  <c:v>Семикаракорский РЭС</c:v>
                </c:pt>
                <c:pt idx="1">
                  <c:v>Багаевский РЭС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Заветинский РЭС</c:v>
                </c:pt>
                <c:pt idx="5">
                  <c:v>Дубовский РЭС</c:v>
                </c:pt>
                <c:pt idx="6">
                  <c:v>Егорлыкский РЭС</c:v>
                </c:pt>
                <c:pt idx="7">
                  <c:v>Зерноградский РЭС </c:v>
                </c:pt>
                <c:pt idx="8">
                  <c:v>Неклиновский РЭС</c:v>
                </c:pt>
                <c:pt idx="9">
                  <c:v>Матвеево-Курганский РЭС</c:v>
                </c:pt>
                <c:pt idx="10">
                  <c:v>Милютинский</c:v>
                </c:pt>
                <c:pt idx="11">
                  <c:v>Каменский РЭС</c:v>
                </c:pt>
                <c:pt idx="12">
                  <c:v>Целинский РЭС</c:v>
                </c:pt>
                <c:pt idx="13">
                  <c:v>Орловский РЭС</c:v>
                </c:pt>
                <c:pt idx="14">
                  <c:v>Чертковский РЭС</c:v>
                </c:pt>
                <c:pt idx="15">
                  <c:v>Верхнедонской РЭС</c:v>
                </c:pt>
              </c:strCache>
            </c:strRef>
          </c:cat>
          <c:val>
            <c:numRef>
              <c:f>ОценкаРЭ!$U$83:$U$98</c:f>
              <c:numCache>
                <c:formatCode>0.00%</c:formatCode>
                <c:ptCount val="16"/>
                <c:pt idx="0">
                  <c:v>1.1999999999999999E-3</c:v>
                </c:pt>
                <c:pt idx="1">
                  <c:v>1.1999999999999999E-3</c:v>
                </c:pt>
                <c:pt idx="2">
                  <c:v>1.1999999999999999E-3</c:v>
                </c:pt>
                <c:pt idx="3">
                  <c:v>1.1999999999999999E-3</c:v>
                </c:pt>
                <c:pt idx="4">
                  <c:v>1.1999999999999999E-3</c:v>
                </c:pt>
                <c:pt idx="5">
                  <c:v>1.1999999999999999E-3</c:v>
                </c:pt>
                <c:pt idx="6">
                  <c:v>1.1999999999999999E-3</c:v>
                </c:pt>
                <c:pt idx="7">
                  <c:v>1.1999999999999999E-3</c:v>
                </c:pt>
                <c:pt idx="8">
                  <c:v>1.1999999999999999E-3</c:v>
                </c:pt>
                <c:pt idx="9">
                  <c:v>1.1999999999999999E-3</c:v>
                </c:pt>
                <c:pt idx="10">
                  <c:v>1.1999999999999999E-3</c:v>
                </c:pt>
                <c:pt idx="11">
                  <c:v>1.1999999999999999E-3</c:v>
                </c:pt>
                <c:pt idx="12">
                  <c:v>1.1999999999999999E-3</c:v>
                </c:pt>
                <c:pt idx="13">
                  <c:v>1.1999999999999999E-3</c:v>
                </c:pt>
                <c:pt idx="14">
                  <c:v>1.1999999999999999E-3</c:v>
                </c:pt>
                <c:pt idx="15">
                  <c:v>1.1999999999999999E-3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BF83-489C-8A7C-404BB5BB732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306603008"/>
        <c:axId val="302421056"/>
      </c:lineChart>
      <c:catAx>
        <c:axId val="3066030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302421056"/>
        <c:crosses val="autoZero"/>
        <c:auto val="1"/>
        <c:lblAlgn val="ctr"/>
        <c:lblOffset val="100"/>
        <c:noMultiLvlLbl val="0"/>
      </c:catAx>
      <c:valAx>
        <c:axId val="302421056"/>
        <c:scaling>
          <c:orientation val="minMax"/>
          <c:max val="0.2"/>
          <c:min val="-0.1500000000000000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306603008"/>
        <c:crosses val="autoZero"/>
        <c:crossBetween val="between"/>
        <c:majorUnit val="5.000000000000001E-2"/>
      </c:valAx>
      <c:valAx>
        <c:axId val="302421632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306603520"/>
        <c:crosses val="max"/>
        <c:crossBetween val="between"/>
      </c:valAx>
      <c:catAx>
        <c:axId val="30660352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42163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3.1500096755818295E-2"/>
          <c:y val="5.8461747033726433E-2"/>
          <c:w val="0.93325544714901543"/>
          <c:h val="0.53092916695062664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A3B5-4CF0-ABC3-171B64D143A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A3B5-4CF0-ABC3-171B64D143A6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A3B5-4CF0-ABC3-171B64D143A6}"/>
              </c:ext>
            </c:extLst>
          </c:dPt>
          <c:dPt>
            <c:idx val="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A3B5-4CF0-ABC3-171B64D143A6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A3B5-4CF0-ABC3-171B64D143A6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A3B5-4CF0-ABC3-171B64D143A6}"/>
              </c:ext>
            </c:extLst>
          </c:dPt>
          <c:dPt>
            <c:idx val="8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A3B5-4CF0-ABC3-171B64D143A6}"/>
              </c:ext>
            </c:extLst>
          </c:dPt>
          <c:dPt>
            <c:idx val="9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A3B5-4CF0-ABC3-171B64D143A6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A3B5-4CF0-ABC3-171B64D143A6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A3B5-4CF0-ABC3-171B64D143A6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A3B5-4CF0-ABC3-171B64D143A6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A3B5-4CF0-ABC3-171B64D143A6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A3B5-4CF0-ABC3-171B64D143A6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A3B5-4CF0-ABC3-171B64D143A6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A3B5-4CF0-ABC3-171B64D143A6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A3B5-4CF0-ABC3-171B64D143A6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A3B5-4CF0-ABC3-171B64D143A6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A3B5-4CF0-ABC3-171B64D143A6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A3B5-4CF0-ABC3-171B64D143A6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A3B5-4CF0-ABC3-171B64D143A6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A3B5-4CF0-ABC3-171B64D143A6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A3B5-4CF0-ABC3-171B64D143A6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A3B5-4CF0-ABC3-171B64D143A6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A3B5-4CF0-ABC3-171B64D143A6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A3B5-4CF0-ABC3-171B64D143A6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A3B5-4CF0-ABC3-171B64D143A6}"/>
              </c:ext>
            </c:extLst>
          </c:dPt>
          <c:dLbls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C-A3B5-4CF0-ABC3-171B64D143A6}"/>
                </c:ext>
                <c:ext xmlns:c15="http://schemas.microsoft.com/office/drawing/2012/chart" uri="{CE6537A1-D6FC-4f65-9D91-7224C49458BB}"/>
              </c:extLst>
            </c:dLbl>
            <c:numFmt formatCode="0.0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ОценкаРЭ!$V$83:$V$98</c:f>
              <c:strCache>
                <c:ptCount val="16"/>
                <c:pt idx="0">
                  <c:v>Аксайский </c:v>
                </c:pt>
                <c:pt idx="1">
                  <c:v>Веселовский</c:v>
                </c:pt>
                <c:pt idx="2">
                  <c:v>Красносулинский</c:v>
                </c:pt>
                <c:pt idx="3">
                  <c:v>Родионово-Несветайский</c:v>
                </c:pt>
                <c:pt idx="4">
                  <c:v>Мартыновский РЭС</c:v>
                </c:pt>
                <c:pt idx="5">
                  <c:v>Цимлянский РЭС</c:v>
                </c:pt>
                <c:pt idx="6">
                  <c:v>Азовский РЭС </c:v>
                </c:pt>
                <c:pt idx="7">
                  <c:v>Зерноградский РЭС </c:v>
                </c:pt>
                <c:pt idx="8">
                  <c:v>Неклиновский </c:v>
                </c:pt>
                <c:pt idx="9">
                  <c:v>Куйбышевский РЭС</c:v>
                </c:pt>
                <c:pt idx="10">
                  <c:v>Белокалитвинский РЭС</c:v>
                </c:pt>
                <c:pt idx="11">
                  <c:v>Тарасовский</c:v>
                </c:pt>
                <c:pt idx="12">
                  <c:v>Пролетарский РЭС</c:v>
                </c:pt>
                <c:pt idx="13">
                  <c:v>Песчанокопский РЭС</c:v>
                </c:pt>
                <c:pt idx="14">
                  <c:v>Кашарский</c:v>
                </c:pt>
                <c:pt idx="15">
                  <c:v>Шолоховский</c:v>
                </c:pt>
              </c:strCache>
            </c:strRef>
          </c:cat>
          <c:val>
            <c:numRef>
              <c:f>ОценкаРЭ!$W$83:$W$98</c:f>
              <c:numCache>
                <c:formatCode>0.00%</c:formatCode>
                <c:ptCount val="16"/>
                <c:pt idx="0">
                  <c:v>1.35E-2</c:v>
                </c:pt>
                <c:pt idx="1">
                  <c:v>-4.0000000000000002E-4</c:v>
                </c:pt>
                <c:pt idx="2">
                  <c:v>-4.0000000000000001E-3</c:v>
                </c:pt>
                <c:pt idx="3">
                  <c:v>-1.34E-2</c:v>
                </c:pt>
                <c:pt idx="4">
                  <c:v>1.8599999999999998E-2</c:v>
                </c:pt>
                <c:pt idx="5">
                  <c:v>-9.1999999999999998E-3</c:v>
                </c:pt>
                <c:pt idx="6">
                  <c:v>1.9E-2</c:v>
                </c:pt>
                <c:pt idx="7">
                  <c:v>-1.55E-2</c:v>
                </c:pt>
                <c:pt idx="8">
                  <c:v>7.3899999999999993E-2</c:v>
                </c:pt>
                <c:pt idx="9">
                  <c:v>-8.8999999999999999E-3</c:v>
                </c:pt>
                <c:pt idx="10">
                  <c:v>9.1999999999999998E-2</c:v>
                </c:pt>
                <c:pt idx="11">
                  <c:v>-1.0500000000000001E-2</c:v>
                </c:pt>
                <c:pt idx="12">
                  <c:v>-1.9E-3</c:v>
                </c:pt>
                <c:pt idx="13">
                  <c:v>-4.7999999999999996E-3</c:v>
                </c:pt>
                <c:pt idx="14">
                  <c:v>1.1999999999999999E-3</c:v>
                </c:pt>
                <c:pt idx="15">
                  <c:v>-3.2000000000000002E-3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D-A3B5-4CF0-ABC3-171B64D14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96659968"/>
        <c:axId val="302442176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ОценкаРЭ!$J$83:$J$98</c:f>
              <c:strCache>
                <c:ptCount val="16"/>
                <c:pt idx="0">
                  <c:v>Семикаракорский РЭС</c:v>
                </c:pt>
                <c:pt idx="1">
                  <c:v>Багаевский РЭС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Заветинский РЭС</c:v>
                </c:pt>
                <c:pt idx="5">
                  <c:v>Дубовский РЭС</c:v>
                </c:pt>
                <c:pt idx="6">
                  <c:v>Егорлыкский РЭС</c:v>
                </c:pt>
                <c:pt idx="7">
                  <c:v>Зерноградский РЭС </c:v>
                </c:pt>
                <c:pt idx="8">
                  <c:v>Неклиновский РЭС</c:v>
                </c:pt>
                <c:pt idx="9">
                  <c:v>Матвеево-Курганский РЭС</c:v>
                </c:pt>
                <c:pt idx="10">
                  <c:v>Милютинский</c:v>
                </c:pt>
                <c:pt idx="11">
                  <c:v>Каменский РЭС</c:v>
                </c:pt>
                <c:pt idx="12">
                  <c:v>Целинский РЭС</c:v>
                </c:pt>
                <c:pt idx="13">
                  <c:v>Орловский РЭС</c:v>
                </c:pt>
                <c:pt idx="14">
                  <c:v>Чертковский РЭС</c:v>
                </c:pt>
                <c:pt idx="15">
                  <c:v>Верхнедонской РЭС</c:v>
                </c:pt>
              </c:strCache>
            </c:strRef>
          </c:cat>
          <c:val>
            <c:numRef>
              <c:f>ОценкаРЭ!$A$83:$A$98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100</c:v>
                </c:pt>
                <c:pt idx="3">
                  <c:v>100</c:v>
                </c:pt>
                <c:pt idx="4">
                  <c:v>0</c:v>
                </c:pt>
                <c:pt idx="5">
                  <c:v>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100</c:v>
                </c:pt>
                <c:pt idx="11">
                  <c:v>100</c:v>
                </c:pt>
                <c:pt idx="12">
                  <c:v>0</c:v>
                </c:pt>
                <c:pt idx="13">
                  <c:v>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E-A3B5-4CF0-ABC3-171B64D14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96660480"/>
        <c:axId val="302444480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ОценкаРЭ!$J$83:$J$98</c:f>
              <c:strCache>
                <c:ptCount val="16"/>
                <c:pt idx="0">
                  <c:v>Семикаракорский РЭС</c:v>
                </c:pt>
                <c:pt idx="1">
                  <c:v>Багаевский РЭС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Заветинский РЭС</c:v>
                </c:pt>
                <c:pt idx="5">
                  <c:v>Дубовский РЭС</c:v>
                </c:pt>
                <c:pt idx="6">
                  <c:v>Егорлыкский РЭС</c:v>
                </c:pt>
                <c:pt idx="7">
                  <c:v>Зерноградский РЭС </c:v>
                </c:pt>
                <c:pt idx="8">
                  <c:v>Неклиновский РЭС</c:v>
                </c:pt>
                <c:pt idx="9">
                  <c:v>Матвеево-Курганский РЭС</c:v>
                </c:pt>
                <c:pt idx="10">
                  <c:v>Милютинский</c:v>
                </c:pt>
                <c:pt idx="11">
                  <c:v>Каменский РЭС</c:v>
                </c:pt>
                <c:pt idx="12">
                  <c:v>Целинский РЭС</c:v>
                </c:pt>
                <c:pt idx="13">
                  <c:v>Орловский РЭС</c:v>
                </c:pt>
                <c:pt idx="14">
                  <c:v>Чертковский РЭС</c:v>
                </c:pt>
                <c:pt idx="15">
                  <c:v>Верхнедонской РЭС</c:v>
                </c:pt>
              </c:strCache>
            </c:strRef>
          </c:cat>
          <c:val>
            <c:numRef>
              <c:f>ОценкаРЭ!$X$83:$X$98</c:f>
              <c:numCache>
                <c:formatCode>0.00%</c:formatCode>
                <c:ptCount val="16"/>
                <c:pt idx="0">
                  <c:v>1E-3</c:v>
                </c:pt>
                <c:pt idx="1">
                  <c:v>1E-3</c:v>
                </c:pt>
                <c:pt idx="2">
                  <c:v>-3.3E-3</c:v>
                </c:pt>
                <c:pt idx="3">
                  <c:v>-3.3E-3</c:v>
                </c:pt>
                <c:pt idx="4">
                  <c:v>2.0999999999999999E-3</c:v>
                </c:pt>
                <c:pt idx="5">
                  <c:v>2.0999999999999999E-3</c:v>
                </c:pt>
                <c:pt idx="6">
                  <c:v>3.5000000000000001E-3</c:v>
                </c:pt>
                <c:pt idx="7">
                  <c:v>3.5000000000000001E-3</c:v>
                </c:pt>
                <c:pt idx="8">
                  <c:v>1.4999999999999999E-2</c:v>
                </c:pt>
                <c:pt idx="9">
                  <c:v>1.4999999999999999E-2</c:v>
                </c:pt>
                <c:pt idx="10">
                  <c:v>2.0899999999999998E-3</c:v>
                </c:pt>
                <c:pt idx="11">
                  <c:v>2.0899999999999998E-3</c:v>
                </c:pt>
                <c:pt idx="12">
                  <c:v>-7.3999999999999999E-4</c:v>
                </c:pt>
                <c:pt idx="13">
                  <c:v>-7.3999999999999999E-4</c:v>
                </c:pt>
                <c:pt idx="14">
                  <c:v>-1E-4</c:v>
                </c:pt>
                <c:pt idx="15">
                  <c:v>-1E-4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A3B5-4CF0-ABC3-171B64D143A6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A3B5-4CF0-ABC3-171B64D143A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ОценкаРЭ!$J$83:$J$98</c:f>
              <c:strCache>
                <c:ptCount val="16"/>
                <c:pt idx="0">
                  <c:v>Семикаракорский РЭС</c:v>
                </c:pt>
                <c:pt idx="1">
                  <c:v>Багаевский РЭС</c:v>
                </c:pt>
                <c:pt idx="2">
                  <c:v>Усть-Донецкий</c:v>
                </c:pt>
                <c:pt idx="3">
                  <c:v>Родионово-Несветайский</c:v>
                </c:pt>
                <c:pt idx="4">
                  <c:v>Заветинский РЭС</c:v>
                </c:pt>
                <c:pt idx="5">
                  <c:v>Дубовский РЭС</c:v>
                </c:pt>
                <c:pt idx="6">
                  <c:v>Егорлыкский РЭС</c:v>
                </c:pt>
                <c:pt idx="7">
                  <c:v>Зерноградский РЭС </c:v>
                </c:pt>
                <c:pt idx="8">
                  <c:v>Неклиновский РЭС</c:v>
                </c:pt>
                <c:pt idx="9">
                  <c:v>Матвеево-Курганский РЭС</c:v>
                </c:pt>
                <c:pt idx="10">
                  <c:v>Милютинский</c:v>
                </c:pt>
                <c:pt idx="11">
                  <c:v>Каменский РЭС</c:v>
                </c:pt>
                <c:pt idx="12">
                  <c:v>Целинский РЭС</c:v>
                </c:pt>
                <c:pt idx="13">
                  <c:v>Орловский РЭС</c:v>
                </c:pt>
                <c:pt idx="14">
                  <c:v>Чертковский РЭС</c:v>
                </c:pt>
                <c:pt idx="15">
                  <c:v>Верхнедонской РЭС</c:v>
                </c:pt>
              </c:strCache>
            </c:strRef>
          </c:cat>
          <c:val>
            <c:numRef>
              <c:f>ОценкаРЭ!$Y$83:$Y$98</c:f>
              <c:numCache>
                <c:formatCode>0.00%</c:formatCode>
                <c:ptCount val="16"/>
                <c:pt idx="0">
                  <c:v>2.3E-3</c:v>
                </c:pt>
                <c:pt idx="1">
                  <c:v>2.3E-3</c:v>
                </c:pt>
                <c:pt idx="2">
                  <c:v>2.3E-3</c:v>
                </c:pt>
                <c:pt idx="3">
                  <c:v>2.3E-3</c:v>
                </c:pt>
                <c:pt idx="4">
                  <c:v>2.3E-3</c:v>
                </c:pt>
                <c:pt idx="5">
                  <c:v>2.3E-3</c:v>
                </c:pt>
                <c:pt idx="6">
                  <c:v>2.3E-3</c:v>
                </c:pt>
                <c:pt idx="7">
                  <c:v>2.3E-3</c:v>
                </c:pt>
                <c:pt idx="8">
                  <c:v>2.3E-3</c:v>
                </c:pt>
                <c:pt idx="9">
                  <c:v>2.3E-3</c:v>
                </c:pt>
                <c:pt idx="10">
                  <c:v>2.3E-3</c:v>
                </c:pt>
                <c:pt idx="11">
                  <c:v>2.3E-3</c:v>
                </c:pt>
                <c:pt idx="12">
                  <c:v>2.3E-3</c:v>
                </c:pt>
                <c:pt idx="13">
                  <c:v>2.3E-3</c:v>
                </c:pt>
                <c:pt idx="14">
                  <c:v>2.3E-3</c:v>
                </c:pt>
                <c:pt idx="15">
                  <c:v>2.3E-3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1-A3B5-4CF0-ABC3-171B64D143A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96659968"/>
        <c:axId val="302442176"/>
      </c:lineChart>
      <c:catAx>
        <c:axId val="2966599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302442176"/>
        <c:crosses val="autoZero"/>
        <c:auto val="1"/>
        <c:lblAlgn val="ctr"/>
        <c:lblOffset val="100"/>
        <c:noMultiLvlLbl val="0"/>
      </c:catAx>
      <c:valAx>
        <c:axId val="302442176"/>
        <c:scaling>
          <c:orientation val="minMax"/>
          <c:max val="0.15000000000000002"/>
          <c:min val="-4.0000000000000008E-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96659968"/>
        <c:crosses val="autoZero"/>
        <c:crossBetween val="between"/>
        <c:majorUnit val="5.000000000000001E-2"/>
      </c:valAx>
      <c:valAx>
        <c:axId val="302444480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296660480"/>
        <c:crosses val="max"/>
        <c:crossBetween val="between"/>
      </c:valAx>
      <c:catAx>
        <c:axId val="29666048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30244448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00096755818295E-2"/>
          <c:y val="6.9278568011009636E-2"/>
          <c:w val="0.93325544714901543"/>
          <c:h val="0.5219592796663916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C3C-4542-8548-36BF300C407F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C3C-4542-8548-36BF300C407F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C3C-4542-8548-36BF300C407F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C3C-4542-8548-36BF300C407F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7C3C-4542-8548-36BF300C407F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7C3C-4542-8548-36BF300C407F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7C3C-4542-8548-36BF300C407F}"/>
              </c:ext>
            </c:extLst>
          </c:dPt>
          <c:dPt>
            <c:idx val="10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7C3C-4542-8548-36BF300C407F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7C3C-4542-8548-36BF300C407F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7C3C-4542-8548-36BF300C407F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solidFill>
                  <a:srgbClr val="C00000"/>
                </a:solidFill>
              </a:ln>
            </c:spPr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7C3C-4542-8548-36BF300C407F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7C3C-4542-8548-36BF300C407F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7C3C-4542-8548-36BF300C407F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7C3C-4542-8548-36BF300C407F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7C3C-4542-8548-36BF300C407F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7C3C-4542-8548-36BF300C407F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7C3C-4542-8548-36BF300C407F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7C3C-4542-8548-36BF300C407F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7C3C-4542-8548-36BF300C407F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7C3C-4542-8548-36BF300C407F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7C3C-4542-8548-36BF300C407F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7C3C-4542-8548-36BF300C407F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7C3C-4542-8548-36BF300C407F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7C3C-4542-8548-36BF300C407F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7C3C-4542-8548-36BF300C407F}"/>
              </c:ext>
            </c:extLst>
          </c:dPt>
          <c:dLbls>
            <c:dLbl>
              <c:idx val="2"/>
              <c:layout>
                <c:manualLayout>
                  <c:x val="3.4978435243830678E-3"/>
                  <c:y val="2.1153685355087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0"/>
                  <c:y val="8.4614741420347989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6.4126390486821216E-17"/>
                  <c:y val="2.115368535508713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chemeClr val="tx2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ОценкаМРСК!$N$83:$N$98</c:f>
              <c:strCache>
                <c:ptCount val="16"/>
                <c:pt idx="0">
                  <c:v>Приволжский </c:v>
                </c:pt>
                <c:pt idx="1">
                  <c:v>Володарский</c:v>
                </c:pt>
                <c:pt idx="2">
                  <c:v>Красноярский РЭС</c:v>
                </c:pt>
                <c:pt idx="3">
                  <c:v>Енотаевский РЭС</c:v>
                </c:pt>
                <c:pt idx="4">
                  <c:v>Городищенский</c:v>
                </c:pt>
                <c:pt idx="5">
                  <c:v>Красноармейский </c:v>
                </c:pt>
                <c:pt idx="6">
                  <c:v>Клетский </c:v>
                </c:pt>
                <c:pt idx="7">
                  <c:v>Киквидзенский</c:v>
                </c:pt>
                <c:pt idx="8">
                  <c:v>Элистинский РЭС</c:v>
                </c:pt>
                <c:pt idx="9">
                  <c:v>Черноземельский РЭС</c:v>
                </c:pt>
                <c:pt idx="10">
                  <c:v>Юстинский</c:v>
                </c:pt>
                <c:pt idx="11">
                  <c:v>Приютненский</c:v>
                </c:pt>
                <c:pt idx="12">
                  <c:v>Неклиновский РЭС</c:v>
                </c:pt>
                <c:pt idx="13">
                  <c:v>Белокалитвинский РЭС</c:v>
                </c:pt>
                <c:pt idx="14">
                  <c:v>Чертковский</c:v>
                </c:pt>
                <c:pt idx="15">
                  <c:v>Советский </c:v>
                </c:pt>
              </c:strCache>
            </c:strRef>
          </c:cat>
          <c:val>
            <c:numRef>
              <c:f>ОценкаМРСК!$O$83:$O$98</c:f>
              <c:numCache>
                <c:formatCode>0.00</c:formatCode>
                <c:ptCount val="16"/>
                <c:pt idx="0" formatCode="0.0">
                  <c:v>1847.2</c:v>
                </c:pt>
                <c:pt idx="1">
                  <c:v>795.39</c:v>
                </c:pt>
                <c:pt idx="2">
                  <c:v>152.75</c:v>
                </c:pt>
                <c:pt idx="3">
                  <c:v>113.21</c:v>
                </c:pt>
                <c:pt idx="4">
                  <c:v>3240.59</c:v>
                </c:pt>
                <c:pt idx="5">
                  <c:v>1821.57</c:v>
                </c:pt>
                <c:pt idx="6">
                  <c:v>7.48</c:v>
                </c:pt>
                <c:pt idx="7">
                  <c:v>4.43</c:v>
                </c:pt>
                <c:pt idx="8">
                  <c:v>118.26</c:v>
                </c:pt>
                <c:pt idx="9">
                  <c:v>16.170000000000002</c:v>
                </c:pt>
                <c:pt idx="10">
                  <c:v>1.42</c:v>
                </c:pt>
                <c:pt idx="11">
                  <c:v>1.34</c:v>
                </c:pt>
                <c:pt idx="12">
                  <c:v>801.93</c:v>
                </c:pt>
                <c:pt idx="13">
                  <c:v>581.51</c:v>
                </c:pt>
                <c:pt idx="14">
                  <c:v>2.89</c:v>
                </c:pt>
                <c:pt idx="15">
                  <c:v>1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7C3C-4542-8548-36BF300C4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96742656"/>
        <c:axId val="145837440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ОценкаМРСК!$N$83:$N$98</c:f>
              <c:strCache>
                <c:ptCount val="16"/>
                <c:pt idx="0">
                  <c:v>Приволжский </c:v>
                </c:pt>
                <c:pt idx="1">
                  <c:v>Володарский</c:v>
                </c:pt>
                <c:pt idx="2">
                  <c:v>Красноярский РЭС</c:v>
                </c:pt>
                <c:pt idx="3">
                  <c:v>Енотаевский РЭС</c:v>
                </c:pt>
                <c:pt idx="4">
                  <c:v>Городищенский</c:v>
                </c:pt>
                <c:pt idx="5">
                  <c:v>Красноармейский </c:v>
                </c:pt>
                <c:pt idx="6">
                  <c:v>Клетский </c:v>
                </c:pt>
                <c:pt idx="7">
                  <c:v>Киквидзенский</c:v>
                </c:pt>
                <c:pt idx="8">
                  <c:v>Элистинский РЭС</c:v>
                </c:pt>
                <c:pt idx="9">
                  <c:v>Черноземельский РЭС</c:v>
                </c:pt>
                <c:pt idx="10">
                  <c:v>Юстинский</c:v>
                </c:pt>
                <c:pt idx="11">
                  <c:v>Приютненский</c:v>
                </c:pt>
                <c:pt idx="12">
                  <c:v>Неклиновский РЭС</c:v>
                </c:pt>
                <c:pt idx="13">
                  <c:v>Белокалитвинский РЭС</c:v>
                </c:pt>
                <c:pt idx="14">
                  <c:v>Чертковский</c:v>
                </c:pt>
                <c:pt idx="15">
                  <c:v>Советский </c:v>
                </c:pt>
              </c:strCache>
            </c:strRef>
          </c:cat>
          <c:val>
            <c:numRef>
              <c:f>ОценкаМРСК!$A$83:$A$98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5000</c:v>
                </c:pt>
                <c:pt idx="5">
                  <c:v>5000</c:v>
                </c:pt>
                <c:pt idx="6">
                  <c:v>5000</c:v>
                </c:pt>
                <c:pt idx="7">
                  <c:v>5000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5000</c:v>
                </c:pt>
                <c:pt idx="13">
                  <c:v>5000</c:v>
                </c:pt>
                <c:pt idx="14">
                  <c:v>5000</c:v>
                </c:pt>
                <c:pt idx="15">
                  <c:v>5000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7C3C-4542-8548-36BF300C4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41398272"/>
        <c:axId val="145834560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ОценкаМРСК!$P$83:$P$98</c:f>
              <c:numCache>
                <c:formatCode>0.00</c:formatCode>
                <c:ptCount val="16"/>
                <c:pt idx="0">
                  <c:v>576.74</c:v>
                </c:pt>
                <c:pt idx="1">
                  <c:v>576.74</c:v>
                </c:pt>
                <c:pt idx="2">
                  <c:v>576.74</c:v>
                </c:pt>
                <c:pt idx="3">
                  <c:v>576.74</c:v>
                </c:pt>
                <c:pt idx="4">
                  <c:v>384.43</c:v>
                </c:pt>
                <c:pt idx="5">
                  <c:v>384.43</c:v>
                </c:pt>
                <c:pt idx="6">
                  <c:v>384.43</c:v>
                </c:pt>
                <c:pt idx="7">
                  <c:v>384.43</c:v>
                </c:pt>
                <c:pt idx="8">
                  <c:v>21.13</c:v>
                </c:pt>
                <c:pt idx="9">
                  <c:v>21.13</c:v>
                </c:pt>
                <c:pt idx="10">
                  <c:v>21.13</c:v>
                </c:pt>
                <c:pt idx="11">
                  <c:v>21.13</c:v>
                </c:pt>
                <c:pt idx="12">
                  <c:v>118.12</c:v>
                </c:pt>
                <c:pt idx="13">
                  <c:v>118.12</c:v>
                </c:pt>
                <c:pt idx="14">
                  <c:v>118.12</c:v>
                </c:pt>
                <c:pt idx="15">
                  <c:v>118.12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C-7C3C-4542-8548-36BF300C407F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7C3C-4542-8548-36BF300C407F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ОценкаМРСК!$Q$83:$Q$98</c:f>
              <c:numCache>
                <c:formatCode>0.00</c:formatCode>
                <c:ptCount val="16"/>
                <c:pt idx="0">
                  <c:v>267.38</c:v>
                </c:pt>
                <c:pt idx="1">
                  <c:v>267.38</c:v>
                </c:pt>
                <c:pt idx="2">
                  <c:v>267.38</c:v>
                </c:pt>
                <c:pt idx="3">
                  <c:v>267.38</c:v>
                </c:pt>
                <c:pt idx="4">
                  <c:v>267.38</c:v>
                </c:pt>
                <c:pt idx="5">
                  <c:v>267.38</c:v>
                </c:pt>
                <c:pt idx="6">
                  <c:v>267.38</c:v>
                </c:pt>
                <c:pt idx="7">
                  <c:v>267.38</c:v>
                </c:pt>
                <c:pt idx="8">
                  <c:v>267.38</c:v>
                </c:pt>
                <c:pt idx="9">
                  <c:v>267.38</c:v>
                </c:pt>
                <c:pt idx="10">
                  <c:v>267.38</c:v>
                </c:pt>
                <c:pt idx="11">
                  <c:v>267.38</c:v>
                </c:pt>
                <c:pt idx="12">
                  <c:v>267.38</c:v>
                </c:pt>
                <c:pt idx="13">
                  <c:v>267.38</c:v>
                </c:pt>
                <c:pt idx="14">
                  <c:v>267.38</c:v>
                </c:pt>
                <c:pt idx="15">
                  <c:v>267.38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7C3C-4542-8548-36BF300C407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96742656"/>
        <c:axId val="145837440"/>
      </c:lineChart>
      <c:catAx>
        <c:axId val="1967426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45837440"/>
        <c:crosses val="autoZero"/>
        <c:auto val="1"/>
        <c:lblAlgn val="ctr"/>
        <c:lblOffset val="100"/>
        <c:noMultiLvlLbl val="0"/>
      </c:catAx>
      <c:valAx>
        <c:axId val="145837440"/>
        <c:scaling>
          <c:logBase val="10"/>
          <c:orientation val="minMax"/>
          <c:max val="8000"/>
          <c:min val="1"/>
        </c:scaling>
        <c:delete val="0"/>
        <c:axPos val="l"/>
        <c:numFmt formatCode="#,##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96742656"/>
        <c:crosses val="autoZero"/>
        <c:crossBetween val="between"/>
      </c:valAx>
      <c:valAx>
        <c:axId val="145834560"/>
        <c:scaling>
          <c:logBase val="10"/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41398272"/>
        <c:crosses val="max"/>
        <c:crossBetween val="between"/>
      </c:valAx>
      <c:catAx>
        <c:axId val="4139827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834560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4.7966689381488764E-2"/>
          <c:y val="0.162904830839291"/>
          <c:w val="0.93325544714901543"/>
          <c:h val="0.48752588736766672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093C-40BB-819F-A05E5BB75748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093C-40BB-819F-A05E5BB75748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093C-40BB-819F-A05E5BB75748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093C-40BB-819F-A05E5BB75748}"/>
              </c:ext>
            </c:extLst>
          </c:dPt>
          <c:dPt>
            <c:idx val="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093C-40BB-819F-A05E5BB75748}"/>
              </c:ext>
            </c:extLst>
          </c:dPt>
          <c:dPt>
            <c:idx val="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093C-40BB-819F-A05E5BB75748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093C-40BB-819F-A05E5BB75748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093C-40BB-819F-A05E5BB75748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093C-40BB-819F-A05E5BB75748}"/>
              </c:ext>
            </c:extLst>
          </c:dPt>
          <c:dPt>
            <c:idx val="14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093C-40BB-819F-A05E5BB75748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093C-40BB-819F-A05E5BB75748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093C-40BB-819F-A05E5BB75748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093C-40BB-819F-A05E5BB75748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093C-40BB-819F-A05E5BB75748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093C-40BB-819F-A05E5BB75748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093C-40BB-819F-A05E5BB75748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093C-40BB-819F-A05E5BB75748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093C-40BB-819F-A05E5BB75748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093C-40BB-819F-A05E5BB75748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093C-40BB-819F-A05E5BB75748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093C-40BB-819F-A05E5BB75748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093C-40BB-819F-A05E5BB75748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093C-40BB-819F-A05E5BB75748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093C-40BB-819F-A05E5BB75748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093C-40BB-819F-A05E5BB75748}"/>
              </c:ext>
            </c:extLst>
          </c:dPt>
          <c:dLbls>
            <c:dLbl>
              <c:idx val="0"/>
              <c:layout>
                <c:manualLayout>
                  <c:x val="1.7676362777978203E-3"/>
                  <c:y val="1.4862440506352805E-2"/>
                </c:manualLayout>
              </c:layout>
              <c:tx>
                <c:rich>
                  <a:bodyPr/>
                  <a:lstStyle/>
                  <a:p>
                    <a:r>
                      <a:rPr lang="en-US" dirty="0" smtClean="0"/>
                      <a:t>18,45</a:t>
                    </a:r>
                    <a:endParaRPr lang="en-US" dirty="0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093C-40BB-819F-A05E5BB7574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ОценкаМРСК!$J$83:$J$98</c:f>
              <c:strCache>
                <c:ptCount val="16"/>
                <c:pt idx="0">
                  <c:v>Камызякский </c:v>
                </c:pt>
                <c:pt idx="1">
                  <c:v>Хараболинский</c:v>
                </c:pt>
                <c:pt idx="2">
                  <c:v>Енотаевский</c:v>
                </c:pt>
                <c:pt idx="3">
                  <c:v>Трусовский</c:v>
                </c:pt>
                <c:pt idx="4">
                  <c:v>Палласовский </c:v>
                </c:pt>
                <c:pt idx="5">
                  <c:v>Октябрьский</c:v>
                </c:pt>
                <c:pt idx="6">
                  <c:v>Ольховский</c:v>
                </c:pt>
                <c:pt idx="7">
                  <c:v>Серафимовический </c:v>
                </c:pt>
                <c:pt idx="8">
                  <c:v>Яшкульский</c:v>
                </c:pt>
                <c:pt idx="9">
                  <c:v>Черноземельский </c:v>
                </c:pt>
                <c:pt idx="10">
                  <c:v>Юстинский </c:v>
                </c:pt>
                <c:pt idx="11">
                  <c:v>Приютненский</c:v>
                </c:pt>
                <c:pt idx="12">
                  <c:v>Дубовский</c:v>
                </c:pt>
                <c:pt idx="13">
                  <c:v>Орловский</c:v>
                </c:pt>
                <c:pt idx="14">
                  <c:v>Советский</c:v>
                </c:pt>
                <c:pt idx="15">
                  <c:v>Боковский</c:v>
                </c:pt>
              </c:strCache>
            </c:strRef>
          </c:cat>
          <c:val>
            <c:numRef>
              <c:f>ОценкаМРСК!$K$83:$K$98</c:f>
              <c:numCache>
                <c:formatCode>0.00</c:formatCode>
                <c:ptCount val="16"/>
                <c:pt idx="0">
                  <c:v>18.45</c:v>
                </c:pt>
                <c:pt idx="1">
                  <c:v>15.06</c:v>
                </c:pt>
                <c:pt idx="2">
                  <c:v>5.13</c:v>
                </c:pt>
                <c:pt idx="3">
                  <c:v>4.68</c:v>
                </c:pt>
                <c:pt idx="4">
                  <c:v>18.43</c:v>
                </c:pt>
                <c:pt idx="5">
                  <c:v>11.13</c:v>
                </c:pt>
                <c:pt idx="6">
                  <c:v>1.71</c:v>
                </c:pt>
                <c:pt idx="7">
                  <c:v>1.33</c:v>
                </c:pt>
                <c:pt idx="8">
                  <c:v>3.67</c:v>
                </c:pt>
                <c:pt idx="9">
                  <c:v>3.4</c:v>
                </c:pt>
                <c:pt idx="10">
                  <c:v>1.18</c:v>
                </c:pt>
                <c:pt idx="11">
                  <c:v>0.82</c:v>
                </c:pt>
                <c:pt idx="12">
                  <c:v>13.88</c:v>
                </c:pt>
                <c:pt idx="13">
                  <c:v>13.56</c:v>
                </c:pt>
                <c:pt idx="14">
                  <c:v>0.6</c:v>
                </c:pt>
                <c:pt idx="15">
                  <c:v>0.33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093C-40BB-819F-A05E5BB75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01728000"/>
        <c:axId val="145840320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ОценкаМРСК!$J$83:$J$98</c:f>
              <c:strCache>
                <c:ptCount val="16"/>
                <c:pt idx="0">
                  <c:v>Камызякский </c:v>
                </c:pt>
                <c:pt idx="1">
                  <c:v>Хараболинский</c:v>
                </c:pt>
                <c:pt idx="2">
                  <c:v>Енотаевский</c:v>
                </c:pt>
                <c:pt idx="3">
                  <c:v>Трусовский</c:v>
                </c:pt>
                <c:pt idx="4">
                  <c:v>Палласовский </c:v>
                </c:pt>
                <c:pt idx="5">
                  <c:v>Октябрьский</c:v>
                </c:pt>
                <c:pt idx="6">
                  <c:v>Ольховский</c:v>
                </c:pt>
                <c:pt idx="7">
                  <c:v>Серафимовический </c:v>
                </c:pt>
                <c:pt idx="8">
                  <c:v>Яшкульский</c:v>
                </c:pt>
                <c:pt idx="9">
                  <c:v>Черноземельский </c:v>
                </c:pt>
                <c:pt idx="10">
                  <c:v>Юстинский </c:v>
                </c:pt>
                <c:pt idx="11">
                  <c:v>Приютненский</c:v>
                </c:pt>
                <c:pt idx="12">
                  <c:v>Дубовский</c:v>
                </c:pt>
                <c:pt idx="13">
                  <c:v>Орловский</c:v>
                </c:pt>
                <c:pt idx="14">
                  <c:v>Советский</c:v>
                </c:pt>
                <c:pt idx="15">
                  <c:v>Боковский</c:v>
                </c:pt>
              </c:strCache>
            </c:strRef>
          </c:cat>
          <c:val>
            <c:numRef>
              <c:f>ОценкаМРСК!$A$83:$A$98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093C-40BB-819F-A05E5BB75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35747840"/>
        <c:axId val="145841472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ОценкаМРСК!$J$83:$J$98</c:f>
              <c:strCache>
                <c:ptCount val="16"/>
                <c:pt idx="0">
                  <c:v>Камызякский </c:v>
                </c:pt>
                <c:pt idx="1">
                  <c:v>Хараболинский</c:v>
                </c:pt>
                <c:pt idx="2">
                  <c:v>Енотаевский</c:v>
                </c:pt>
                <c:pt idx="3">
                  <c:v>Трусовский</c:v>
                </c:pt>
                <c:pt idx="4">
                  <c:v>Палласовский </c:v>
                </c:pt>
                <c:pt idx="5">
                  <c:v>Октябрьский</c:v>
                </c:pt>
                <c:pt idx="6">
                  <c:v>Ольховский</c:v>
                </c:pt>
                <c:pt idx="7">
                  <c:v>Серафимовический </c:v>
                </c:pt>
                <c:pt idx="8">
                  <c:v>Яшкульский</c:v>
                </c:pt>
                <c:pt idx="9">
                  <c:v>Черноземельский </c:v>
                </c:pt>
                <c:pt idx="10">
                  <c:v>Юстинский </c:v>
                </c:pt>
                <c:pt idx="11">
                  <c:v>Приютненский</c:v>
                </c:pt>
                <c:pt idx="12">
                  <c:v>Дубовский</c:v>
                </c:pt>
                <c:pt idx="13">
                  <c:v>Орловский</c:v>
                </c:pt>
                <c:pt idx="14">
                  <c:v>Советский</c:v>
                </c:pt>
                <c:pt idx="15">
                  <c:v>Боковский</c:v>
                </c:pt>
              </c:strCache>
            </c:strRef>
          </c:cat>
          <c:val>
            <c:numRef>
              <c:f>ОценкаМРСК!$L$83:$L$98</c:f>
              <c:numCache>
                <c:formatCode>0.00</c:formatCode>
                <c:ptCount val="16"/>
                <c:pt idx="0">
                  <c:v>8.99</c:v>
                </c:pt>
                <c:pt idx="1">
                  <c:v>8.99</c:v>
                </c:pt>
                <c:pt idx="2">
                  <c:v>8.99</c:v>
                </c:pt>
                <c:pt idx="3">
                  <c:v>8.99</c:v>
                </c:pt>
                <c:pt idx="4">
                  <c:v>5.69</c:v>
                </c:pt>
                <c:pt idx="5">
                  <c:v>5.69</c:v>
                </c:pt>
                <c:pt idx="6">
                  <c:v>5.69</c:v>
                </c:pt>
                <c:pt idx="7">
                  <c:v>5.69</c:v>
                </c:pt>
                <c:pt idx="8">
                  <c:v>2</c:v>
                </c:pt>
                <c:pt idx="9">
                  <c:v>2</c:v>
                </c:pt>
                <c:pt idx="10">
                  <c:v>2</c:v>
                </c:pt>
                <c:pt idx="11">
                  <c:v>2</c:v>
                </c:pt>
                <c:pt idx="12">
                  <c:v>4.75</c:v>
                </c:pt>
                <c:pt idx="13">
                  <c:v>4.75</c:v>
                </c:pt>
                <c:pt idx="14">
                  <c:v>4.75</c:v>
                </c:pt>
                <c:pt idx="15">
                  <c:v>4.75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C-093C-40BB-819F-A05E5BB75748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093C-40BB-819F-A05E5BB75748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ОценкаМРСК!$J$83:$J$98</c:f>
              <c:strCache>
                <c:ptCount val="16"/>
                <c:pt idx="0">
                  <c:v>Камызякский </c:v>
                </c:pt>
                <c:pt idx="1">
                  <c:v>Хараболинский</c:v>
                </c:pt>
                <c:pt idx="2">
                  <c:v>Енотаевский</c:v>
                </c:pt>
                <c:pt idx="3">
                  <c:v>Трусовский</c:v>
                </c:pt>
                <c:pt idx="4">
                  <c:v>Палласовский </c:v>
                </c:pt>
                <c:pt idx="5">
                  <c:v>Октябрьский</c:v>
                </c:pt>
                <c:pt idx="6">
                  <c:v>Ольховский</c:v>
                </c:pt>
                <c:pt idx="7">
                  <c:v>Серафимовический </c:v>
                </c:pt>
                <c:pt idx="8">
                  <c:v>Яшкульский</c:v>
                </c:pt>
                <c:pt idx="9">
                  <c:v>Черноземельский </c:v>
                </c:pt>
                <c:pt idx="10">
                  <c:v>Юстинский </c:v>
                </c:pt>
                <c:pt idx="11">
                  <c:v>Приютненский</c:v>
                </c:pt>
                <c:pt idx="12">
                  <c:v>Дубовский</c:v>
                </c:pt>
                <c:pt idx="13">
                  <c:v>Орловский</c:v>
                </c:pt>
                <c:pt idx="14">
                  <c:v>Советский</c:v>
                </c:pt>
                <c:pt idx="15">
                  <c:v>Боковский</c:v>
                </c:pt>
              </c:strCache>
            </c:strRef>
          </c:cat>
          <c:val>
            <c:numRef>
              <c:f>ОценкаМРСК!$M$83:$M$98</c:f>
              <c:numCache>
                <c:formatCode>0.00</c:formatCode>
                <c:ptCount val="16"/>
                <c:pt idx="0">
                  <c:v>5.45</c:v>
                </c:pt>
                <c:pt idx="1">
                  <c:v>5.45</c:v>
                </c:pt>
                <c:pt idx="2">
                  <c:v>5.45</c:v>
                </c:pt>
                <c:pt idx="3">
                  <c:v>5.45</c:v>
                </c:pt>
                <c:pt idx="4">
                  <c:v>5.45</c:v>
                </c:pt>
                <c:pt idx="5">
                  <c:v>5.45</c:v>
                </c:pt>
                <c:pt idx="6">
                  <c:v>5.45</c:v>
                </c:pt>
                <c:pt idx="7">
                  <c:v>5.45</c:v>
                </c:pt>
                <c:pt idx="8">
                  <c:v>5.45</c:v>
                </c:pt>
                <c:pt idx="9">
                  <c:v>5.45</c:v>
                </c:pt>
                <c:pt idx="10">
                  <c:v>5.45</c:v>
                </c:pt>
                <c:pt idx="11">
                  <c:v>5.45</c:v>
                </c:pt>
                <c:pt idx="12">
                  <c:v>5.45</c:v>
                </c:pt>
                <c:pt idx="13">
                  <c:v>5.45</c:v>
                </c:pt>
                <c:pt idx="14">
                  <c:v>5.45</c:v>
                </c:pt>
                <c:pt idx="15">
                  <c:v>5.45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093C-40BB-819F-A05E5BB7574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01728000"/>
        <c:axId val="145840320"/>
      </c:lineChart>
      <c:catAx>
        <c:axId val="20172800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45840320"/>
        <c:crosses val="autoZero"/>
        <c:auto val="1"/>
        <c:lblAlgn val="ctr"/>
        <c:lblOffset val="100"/>
        <c:noMultiLvlLbl val="0"/>
      </c:catAx>
      <c:valAx>
        <c:axId val="145840320"/>
        <c:scaling>
          <c:orientation val="minMax"/>
          <c:max val="20"/>
        </c:scaling>
        <c:delete val="0"/>
        <c:axPos val="l"/>
        <c:numFmt formatCode="#,##0.00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01728000"/>
        <c:crosses val="autoZero"/>
        <c:crossBetween val="between"/>
        <c:majorUnit val="5"/>
      </c:valAx>
      <c:valAx>
        <c:axId val="145841472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235747840"/>
        <c:crosses val="max"/>
        <c:crossBetween val="between"/>
      </c:valAx>
      <c:catAx>
        <c:axId val="235747840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45841472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1500096755818295E-2"/>
          <c:y val="2.1772663032505555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7D5E-4074-8686-027A288F0C75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7D5E-4074-8686-027A288F0C75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7D5E-4074-8686-027A288F0C75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7D5E-4074-8686-027A288F0C75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7D5E-4074-8686-027A288F0C75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7D5E-4074-8686-027A288F0C75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7D5E-4074-8686-027A288F0C75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7D5E-4074-8686-027A288F0C75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7D5E-4074-8686-027A288F0C75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7D5E-4074-8686-027A288F0C75}"/>
              </c:ext>
            </c:extLst>
          </c:dPt>
          <c:dPt>
            <c:idx val="15"/>
            <c:invertIfNegative val="0"/>
            <c:bubble3D val="0"/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7D5E-4074-8686-027A288F0C75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7D5E-4074-8686-027A288F0C75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7D5E-4074-8686-027A288F0C75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7D5E-4074-8686-027A288F0C75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7D5E-4074-8686-027A288F0C75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7D5E-4074-8686-027A288F0C75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7D5E-4074-8686-027A288F0C75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7D5E-4074-8686-027A288F0C75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7D5E-4074-8686-027A288F0C75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7D5E-4074-8686-027A288F0C75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7D5E-4074-8686-027A288F0C75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7D5E-4074-8686-027A288F0C75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7D5E-4074-8686-027A288F0C75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7D5E-4074-8686-027A288F0C75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7D5E-4074-8686-027A288F0C75}"/>
              </c:ext>
            </c:extLst>
          </c:dPt>
          <c:dLbls>
            <c:dLbl>
              <c:idx val="0"/>
              <c:layout>
                <c:manualLayout>
                  <c:x val="-1.8118927216840045E-3"/>
                  <c:y val="1.643966714215322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7D5E-4074-8686-027A288F0C75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numFmt formatCode="0.00%" sourceLinked="0"/>
              <c:spPr>
                <a:noFill/>
                <a:ln>
                  <a:noFill/>
                </a:ln>
                <a:effectLst/>
              </c:spPr>
              <c:txPr>
                <a:bodyPr/>
                <a:lstStyle/>
                <a:p>
                  <a:pPr>
                    <a:defRPr sz="700">
                      <a:solidFill>
                        <a:srgbClr val="00206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7D5E-4074-8686-027A288F0C75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ОценкаМРСК!$R$83:$R$98</c:f>
              <c:strCache>
                <c:ptCount val="16"/>
                <c:pt idx="0">
                  <c:v>Северный</c:v>
                </c:pt>
                <c:pt idx="1">
                  <c:v>Красноярский</c:v>
                </c:pt>
                <c:pt idx="2">
                  <c:v>Лиманский</c:v>
                </c:pt>
                <c:pt idx="3">
                  <c:v>Приволжский</c:v>
                </c:pt>
                <c:pt idx="4">
                  <c:v>Котельниковский</c:v>
                </c:pt>
                <c:pt idx="5">
                  <c:v>Старополтавский</c:v>
                </c:pt>
                <c:pt idx="6">
                  <c:v>Городищенский</c:v>
                </c:pt>
                <c:pt idx="7">
                  <c:v>Красноармейский</c:v>
                </c:pt>
                <c:pt idx="12">
                  <c:v>Таганрогский</c:v>
                </c:pt>
                <c:pt idx="13">
                  <c:v>Веселовский</c:v>
                </c:pt>
                <c:pt idx="14">
                  <c:v>Неклиновский</c:v>
                </c:pt>
                <c:pt idx="15">
                  <c:v>Белокалитвинский</c:v>
                </c:pt>
              </c:strCache>
            </c:strRef>
          </c:cat>
          <c:val>
            <c:numRef>
              <c:f>ОценкаМРСК!$S$83:$S$98</c:f>
              <c:numCache>
                <c:formatCode>0%</c:formatCode>
                <c:ptCount val="16"/>
                <c:pt idx="0">
                  <c:v>4.7999999999999996E-3</c:v>
                </c:pt>
                <c:pt idx="1">
                  <c:v>6.7000000000000002E-3</c:v>
                </c:pt>
                <c:pt idx="2">
                  <c:v>0.12520000000000001</c:v>
                </c:pt>
                <c:pt idx="3">
                  <c:v>0.1701</c:v>
                </c:pt>
                <c:pt idx="4">
                  <c:v>-4.3200000000000002E-2</c:v>
                </c:pt>
                <c:pt idx="5">
                  <c:v>-2.9999999999999997E-4</c:v>
                </c:pt>
                <c:pt idx="6">
                  <c:v>0.18820000000000001</c:v>
                </c:pt>
                <c:pt idx="7">
                  <c:v>0.23200000000000001</c:v>
                </c:pt>
                <c:pt idx="12">
                  <c:v>-0.1321</c:v>
                </c:pt>
                <c:pt idx="13">
                  <c:v>1.1999999999999999E-3</c:v>
                </c:pt>
                <c:pt idx="14">
                  <c:v>9.4600000000000004E-2</c:v>
                </c:pt>
                <c:pt idx="15">
                  <c:v>0.1024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7D5E-4074-8686-027A288F0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60244480"/>
        <c:axId val="194455232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7D5E-4074-8686-027A288F0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60556288"/>
        <c:axId val="194455808"/>
      </c:barChart>
      <c:lineChart>
        <c:grouping val="standard"/>
        <c:varyColors val="0"/>
        <c:ser>
          <c:idx val="1"/>
          <c:order val="1"/>
          <c:spPr>
            <a:ln>
              <a:solidFill>
                <a:schemeClr val="accent1">
                  <a:lumMod val="75000"/>
                </a:schemeClr>
              </a:solidFill>
            </a:ln>
          </c:spPr>
          <c:marker>
            <c:symbol val="none"/>
          </c:marker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ОценкаМРСК!$T$83:$T$98</c:f>
              <c:numCache>
                <c:formatCode>0.0%</c:formatCode>
                <c:ptCount val="16"/>
                <c:pt idx="0">
                  <c:v>4.8599999999999997E-2</c:v>
                </c:pt>
                <c:pt idx="1">
                  <c:v>4.8599999999999997E-2</c:v>
                </c:pt>
                <c:pt idx="2">
                  <c:v>4.8599999999999997E-2</c:v>
                </c:pt>
                <c:pt idx="3">
                  <c:v>4.8599999999999997E-2</c:v>
                </c:pt>
                <c:pt idx="4">
                  <c:v>2.1100000000000001E-2</c:v>
                </c:pt>
                <c:pt idx="5">
                  <c:v>2.1100000000000001E-2</c:v>
                </c:pt>
                <c:pt idx="6">
                  <c:v>2.1100000000000001E-2</c:v>
                </c:pt>
                <c:pt idx="7">
                  <c:v>2.1100000000000001E-2</c:v>
                </c:pt>
                <c:pt idx="8" formatCode="0%">
                  <c:v>0</c:v>
                </c:pt>
                <c:pt idx="9" formatCode="0%">
                  <c:v>0</c:v>
                </c:pt>
                <c:pt idx="10" formatCode="0%">
                  <c:v>0</c:v>
                </c:pt>
                <c:pt idx="11" formatCode="0%">
                  <c:v>0</c:v>
                </c:pt>
                <c:pt idx="12" formatCode="0.00%">
                  <c:v>1.1999999999999999E-3</c:v>
                </c:pt>
                <c:pt idx="13" formatCode="0.00%">
                  <c:v>1.1999999999999999E-3</c:v>
                </c:pt>
                <c:pt idx="14" formatCode="0.00%">
                  <c:v>1.1999999999999999E-3</c:v>
                </c:pt>
                <c:pt idx="15" formatCode="0.00%">
                  <c:v>1.1999999999999999E-3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C-7D5E-4074-8686-027A288F0C75}"/>
            </c:ext>
          </c:extLst>
        </c:ser>
        <c:ser>
          <c:idx val="2"/>
          <c:order val="2"/>
          <c:spPr>
            <a:ln>
              <a:solidFill>
                <a:srgbClr val="C00000"/>
              </a:solidFill>
            </a:ln>
          </c:spPr>
          <c:marker>
            <c:symbol val="none"/>
          </c:marker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ОценкаМРСК!$U$83:$U$98</c:f>
              <c:numCache>
                <c:formatCode>0.00%</c:formatCode>
                <c:ptCount val="16"/>
                <c:pt idx="0">
                  <c:v>2.96E-3</c:v>
                </c:pt>
                <c:pt idx="1">
                  <c:v>2.96E-3</c:v>
                </c:pt>
                <c:pt idx="2">
                  <c:v>2.96E-3</c:v>
                </c:pt>
                <c:pt idx="3">
                  <c:v>2.96E-3</c:v>
                </c:pt>
                <c:pt idx="4">
                  <c:v>2.96E-3</c:v>
                </c:pt>
                <c:pt idx="5">
                  <c:v>2.96E-3</c:v>
                </c:pt>
                <c:pt idx="6">
                  <c:v>2.96E-3</c:v>
                </c:pt>
                <c:pt idx="7">
                  <c:v>2.96E-3</c:v>
                </c:pt>
                <c:pt idx="8">
                  <c:v>2.96E-3</c:v>
                </c:pt>
                <c:pt idx="9">
                  <c:v>2.96E-3</c:v>
                </c:pt>
                <c:pt idx="10">
                  <c:v>2.96E-3</c:v>
                </c:pt>
                <c:pt idx="11">
                  <c:v>2.96E-3</c:v>
                </c:pt>
                <c:pt idx="12">
                  <c:v>2.96E-3</c:v>
                </c:pt>
                <c:pt idx="13">
                  <c:v>2.96E-3</c:v>
                </c:pt>
                <c:pt idx="14">
                  <c:v>2.96E-3</c:v>
                </c:pt>
                <c:pt idx="15">
                  <c:v>2.96E-3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7D5E-4074-8686-027A288F0C7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0244480"/>
        <c:axId val="194455232"/>
      </c:lineChart>
      <c:catAx>
        <c:axId val="260244480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4455232"/>
        <c:crosses val="autoZero"/>
        <c:auto val="1"/>
        <c:lblAlgn val="ctr"/>
        <c:lblOffset val="100"/>
        <c:noMultiLvlLbl val="0"/>
      </c:catAx>
      <c:valAx>
        <c:axId val="194455232"/>
        <c:scaling>
          <c:orientation val="minMax"/>
          <c:max val="0.32000000000000006"/>
          <c:min val="-0.1500000000000000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60244480"/>
        <c:crosses val="autoZero"/>
        <c:crossBetween val="between"/>
        <c:majorUnit val="0.1"/>
      </c:valAx>
      <c:valAx>
        <c:axId val="194455808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260556288"/>
        <c:crosses val="max"/>
        <c:crossBetween val="between"/>
      </c:valAx>
      <c:catAx>
        <c:axId val="260556288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455808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1">
    <c:autoUpdate val="0"/>
  </c:externalData>
  <c:userShapes r:id="rId2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>
        <c:manualLayout>
          <c:layoutTarget val="inner"/>
          <c:xMode val="edge"/>
          <c:yMode val="edge"/>
          <c:x val="4.4892366297538379E-2"/>
          <c:y val="2.5837937031904068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40E6-4AA1-8E1B-BE686E3A565C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40E6-4AA1-8E1B-BE686E3A565C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40E6-4AA1-8E1B-BE686E3A565C}"/>
              </c:ext>
            </c:extLst>
          </c:dPt>
          <c:dPt>
            <c:idx val="3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40E6-4AA1-8E1B-BE686E3A565C}"/>
              </c:ext>
            </c:extLst>
          </c:dPt>
          <c:dPt>
            <c:idx val="6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40E6-4AA1-8E1B-BE686E3A565C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40E6-4AA1-8E1B-BE686E3A565C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40E6-4AA1-8E1B-BE686E3A565C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40E6-4AA1-8E1B-BE686E3A565C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40E6-4AA1-8E1B-BE686E3A565C}"/>
              </c:ext>
            </c:extLst>
          </c:dPt>
          <c:dPt>
            <c:idx val="14"/>
            <c:invertIfNegative val="0"/>
            <c:bubble3D val="0"/>
            <c:spPr>
              <a:solidFill>
                <a:sysClr val="window" lastClr="FFFFFF">
                  <a:lumMod val="65000"/>
                </a:sysClr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9-40E6-4AA1-8E1B-BE686E3A565C}"/>
              </c:ext>
            </c:extLst>
          </c:dPt>
          <c:dPt>
            <c:idx val="15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40E6-4AA1-8E1B-BE686E3A565C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40E6-4AA1-8E1B-BE686E3A565C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40E6-4AA1-8E1B-BE686E3A565C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40E6-4AA1-8E1B-BE686E3A565C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40E6-4AA1-8E1B-BE686E3A565C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40E6-4AA1-8E1B-BE686E3A565C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40E6-4AA1-8E1B-BE686E3A565C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40E6-4AA1-8E1B-BE686E3A565C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40E6-4AA1-8E1B-BE686E3A565C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40E6-4AA1-8E1B-BE686E3A565C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40E6-4AA1-8E1B-BE686E3A565C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40E6-4AA1-8E1B-BE686E3A565C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40E6-4AA1-8E1B-BE686E3A565C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40E6-4AA1-8E1B-BE686E3A565C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40E6-4AA1-8E1B-BE686E3A565C}"/>
              </c:ext>
            </c:extLst>
          </c:dPt>
          <c:dLbls>
            <c:dLbl>
              <c:idx val="0"/>
              <c:layout>
                <c:manualLayout>
                  <c:x val="-8.1645471206250432E-18"/>
                  <c:y val="2.455196273418723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-1.4026585147894211E-7"/>
                  <c:y val="2.455118945619996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3.5627526275650964E-3"/>
                  <c:y val="9.821017077071069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9-40E6-4AA1-8E1B-BE686E3A565C}"/>
                </c:ext>
                <c:ext xmlns:c15="http://schemas.microsoft.com/office/drawing/2012/chart" uri="{CE6537A1-D6FC-4f65-9D91-7224C49458BB}"/>
              </c:extLst>
            </c:dLbl>
            <c:numFmt formatCode="0.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7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ОценкаМРСК!$V$83:$V$98</c:f>
              <c:strCache>
                <c:ptCount val="16"/>
                <c:pt idx="0">
                  <c:v>Красноярский</c:v>
                </c:pt>
                <c:pt idx="1">
                  <c:v>Северный</c:v>
                </c:pt>
                <c:pt idx="2">
                  <c:v>Лиманский</c:v>
                </c:pt>
                <c:pt idx="3">
                  <c:v>Приволжский</c:v>
                </c:pt>
                <c:pt idx="4">
                  <c:v>Калачевский</c:v>
                </c:pt>
                <c:pt idx="5">
                  <c:v>Котельниковский</c:v>
                </c:pt>
                <c:pt idx="6">
                  <c:v>Среднеахтубинский </c:v>
                </c:pt>
                <c:pt idx="7">
                  <c:v>Котовский </c:v>
                </c:pt>
                <c:pt idx="12">
                  <c:v>Зерноградский  </c:v>
                </c:pt>
                <c:pt idx="13">
                  <c:v>Родионово-Несветайский</c:v>
                </c:pt>
                <c:pt idx="14">
                  <c:v>Неклиновский РЭС</c:v>
                </c:pt>
                <c:pt idx="15">
                  <c:v>Белокалитвинский РЭС</c:v>
                </c:pt>
              </c:strCache>
            </c:strRef>
          </c:cat>
          <c:val>
            <c:numRef>
              <c:f>ОценкаМРСК!$W$83:$W$98</c:f>
              <c:numCache>
                <c:formatCode>0%</c:formatCode>
                <c:ptCount val="16"/>
                <c:pt idx="0">
                  <c:v>-0.14749999999999999</c:v>
                </c:pt>
                <c:pt idx="1">
                  <c:v>-6.6100000000000006E-2</c:v>
                </c:pt>
                <c:pt idx="2">
                  <c:v>4.9000000000000002E-2</c:v>
                </c:pt>
                <c:pt idx="3">
                  <c:v>0.12839999999999999</c:v>
                </c:pt>
                <c:pt idx="4">
                  <c:v>-0.13719999999999999</c:v>
                </c:pt>
                <c:pt idx="5">
                  <c:v>-0.10970000000000001</c:v>
                </c:pt>
                <c:pt idx="6">
                  <c:v>4.8300000000000003E-2</c:v>
                </c:pt>
                <c:pt idx="7">
                  <c:v>9.74E-2</c:v>
                </c:pt>
                <c:pt idx="8">
                  <c:v>0</c:v>
                </c:pt>
                <c:pt idx="12">
                  <c:v>-1.55E-2</c:v>
                </c:pt>
                <c:pt idx="13">
                  <c:v>-1.34E-2</c:v>
                </c:pt>
                <c:pt idx="14">
                  <c:v>7.3899999999999993E-2</c:v>
                </c:pt>
                <c:pt idx="15">
                  <c:v>9.1999999999999998E-2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A-40E6-4AA1-8E1B-BE686E3A5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260558336"/>
        <c:axId val="194458688"/>
      </c:barChart>
      <c:barChart>
        <c:barDir val="col"/>
        <c:grouping val="clustered"/>
        <c:varyColors val="0"/>
        <c:ser>
          <c:idx val="4"/>
          <c:order val="3"/>
          <c:spPr>
            <a:noFill/>
          </c:spPr>
          <c:invertIfNegative val="0"/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ОценкаМРСК!$A$83:$A$98</c:f>
              <c:numCache>
                <c:formatCode>General</c:formatCode>
                <c:ptCount val="1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100</c:v>
                </c:pt>
                <c:pt idx="5">
                  <c:v>100</c:v>
                </c:pt>
                <c:pt idx="6">
                  <c:v>100</c:v>
                </c:pt>
                <c:pt idx="7">
                  <c:v>100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100</c:v>
                </c:pt>
                <c:pt idx="13">
                  <c:v>100</c:v>
                </c:pt>
                <c:pt idx="14">
                  <c:v>100</c:v>
                </c:pt>
                <c:pt idx="15">
                  <c:v>100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B-40E6-4AA1-8E1B-BE686E3A5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0"/>
        <c:overlap val="100"/>
        <c:axId val="260595712"/>
        <c:axId val="194459264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ОценкаМРСК!$X$83:$X$98</c:f>
              <c:numCache>
                <c:formatCode>0.00%</c:formatCode>
                <c:ptCount val="16"/>
                <c:pt idx="0">
                  <c:v>-1.41E-2</c:v>
                </c:pt>
                <c:pt idx="1">
                  <c:v>-1.41E-2</c:v>
                </c:pt>
                <c:pt idx="2">
                  <c:v>-1.41E-2</c:v>
                </c:pt>
                <c:pt idx="3">
                  <c:v>-1.41E-2</c:v>
                </c:pt>
                <c:pt idx="4">
                  <c:v>-2.0999999999999999E-3</c:v>
                </c:pt>
                <c:pt idx="5">
                  <c:v>-2.0999999999999999E-3</c:v>
                </c:pt>
                <c:pt idx="6">
                  <c:v>-2.0999999999999999E-3</c:v>
                </c:pt>
                <c:pt idx="7">
                  <c:v>-2.0999999999999999E-3</c:v>
                </c:pt>
                <c:pt idx="8">
                  <c:v>0</c:v>
                </c:pt>
                <c:pt idx="12">
                  <c:v>2.3E-3</c:v>
                </c:pt>
                <c:pt idx="13">
                  <c:v>2.3E-3</c:v>
                </c:pt>
                <c:pt idx="14">
                  <c:v>2.3E-3</c:v>
                </c:pt>
                <c:pt idx="15">
                  <c:v>2.3E-3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C-40E6-4AA1-8E1B-BE686E3A565C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D-40E6-4AA1-8E1B-BE686E3A565C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ОценкаМРСК!$J$83:$J$98</c:f>
              <c:strCache>
                <c:ptCount val="16"/>
                <c:pt idx="0">
                  <c:v>Камызякский РЭС</c:v>
                </c:pt>
                <c:pt idx="1">
                  <c:v>Черноярский РЭС</c:v>
                </c:pt>
                <c:pt idx="2">
                  <c:v>Заболдинский РЭС</c:v>
                </c:pt>
                <c:pt idx="3">
                  <c:v>Енотаевский РЭС</c:v>
                </c:pt>
                <c:pt idx="4">
                  <c:v>Октябрьский </c:v>
                </c:pt>
                <c:pt idx="5">
                  <c:v>Суровикинский </c:v>
                </c:pt>
                <c:pt idx="6">
                  <c:v>Ольховский </c:v>
                </c:pt>
                <c:pt idx="7">
                  <c:v>Серафимовический </c:v>
                </c:pt>
                <c:pt idx="8">
                  <c:v>Черноземельский РЭС</c:v>
                </c:pt>
                <c:pt idx="9">
                  <c:v>Яшкульский РЭС</c:v>
                </c:pt>
                <c:pt idx="10">
                  <c:v>Юстинский РЭС</c:v>
                </c:pt>
                <c:pt idx="11">
                  <c:v>Городовиковский РЭС</c:v>
                </c:pt>
                <c:pt idx="12">
                  <c:v>Орловский РЭС</c:v>
                </c:pt>
                <c:pt idx="13">
                  <c:v>Родионово-Несветайский</c:v>
                </c:pt>
                <c:pt idx="14">
                  <c:v>Чертковский РЭС</c:v>
                </c:pt>
                <c:pt idx="15">
                  <c:v>Милютинский РЭС</c:v>
                </c:pt>
              </c:strCache>
            </c:strRef>
          </c:cat>
          <c:val>
            <c:numRef>
              <c:f>ОценкаМРСК!$Y$83:$Y$98</c:f>
              <c:numCache>
                <c:formatCode>0.00%</c:formatCode>
                <c:ptCount val="16"/>
                <c:pt idx="0">
                  <c:v>-4.3200000000000001E-3</c:v>
                </c:pt>
                <c:pt idx="1">
                  <c:v>-4.3200000000000001E-3</c:v>
                </c:pt>
                <c:pt idx="2">
                  <c:v>-4.3200000000000001E-3</c:v>
                </c:pt>
                <c:pt idx="3">
                  <c:v>-4.3200000000000001E-3</c:v>
                </c:pt>
                <c:pt idx="4">
                  <c:v>-4.3200000000000001E-3</c:v>
                </c:pt>
                <c:pt idx="5">
                  <c:v>-4.3200000000000001E-3</c:v>
                </c:pt>
                <c:pt idx="6">
                  <c:v>-4.3200000000000001E-3</c:v>
                </c:pt>
                <c:pt idx="7">
                  <c:v>-4.3200000000000001E-3</c:v>
                </c:pt>
                <c:pt idx="8">
                  <c:v>-4.3200000000000001E-3</c:v>
                </c:pt>
                <c:pt idx="9">
                  <c:v>-4.3200000000000001E-3</c:v>
                </c:pt>
                <c:pt idx="10">
                  <c:v>-4.3200000000000001E-3</c:v>
                </c:pt>
                <c:pt idx="11">
                  <c:v>-4.3200000000000001E-3</c:v>
                </c:pt>
                <c:pt idx="12">
                  <c:v>-4.3200000000000001E-3</c:v>
                </c:pt>
                <c:pt idx="13">
                  <c:v>-4.3200000000000001E-3</c:v>
                </c:pt>
                <c:pt idx="14">
                  <c:v>-4.3200000000000001E-3</c:v>
                </c:pt>
                <c:pt idx="15">
                  <c:v>-4.3200000000000001E-3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E-40E6-4AA1-8E1B-BE686E3A565C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260558336"/>
        <c:axId val="194458688"/>
      </c:lineChart>
      <c:catAx>
        <c:axId val="260558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4458688"/>
        <c:crosses val="autoZero"/>
        <c:auto val="1"/>
        <c:lblAlgn val="ctr"/>
        <c:lblOffset val="100"/>
        <c:noMultiLvlLbl val="0"/>
      </c:catAx>
      <c:valAx>
        <c:axId val="194458688"/>
        <c:scaling>
          <c:orientation val="minMax"/>
          <c:max val="0.2"/>
          <c:min val="-0.1500000000000000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260558336"/>
        <c:crosses val="autoZero"/>
        <c:crossBetween val="between"/>
      </c:valAx>
      <c:valAx>
        <c:axId val="194459264"/>
        <c:scaling>
          <c:orientation val="minMax"/>
          <c:max val="99"/>
        </c:scaling>
        <c:delete val="1"/>
        <c:axPos val="r"/>
        <c:numFmt formatCode="General" sourceLinked="1"/>
        <c:majorTickMark val="none"/>
        <c:minorTickMark val="none"/>
        <c:tickLblPos val="none"/>
        <c:crossAx val="260595712"/>
        <c:crosses val="max"/>
        <c:crossBetween val="between"/>
      </c:valAx>
      <c:catAx>
        <c:axId val="260595712"/>
        <c:scaling>
          <c:orientation val="minMax"/>
        </c:scaling>
        <c:delete val="1"/>
        <c:axPos val="b"/>
        <c:numFmt formatCode="General" sourceLinked="1"/>
        <c:majorTickMark val="out"/>
        <c:minorTickMark val="none"/>
        <c:tickLblPos val="nextTo"/>
        <c:crossAx val="194459264"/>
        <c:crosses val="autoZero"/>
        <c:auto val="1"/>
        <c:lblAlgn val="ctr"/>
        <c:lblOffset val="100"/>
        <c:noMultiLvlLbl val="0"/>
      </c:catAx>
    </c:plotArea>
    <c:plotVisOnly val="1"/>
    <c:dispBlanksAs val="gap"/>
    <c:showDLblsOverMax val="0"/>
  </c:chart>
  <c:externalData r:id="rId2">
    <c:autoUpdate val="0"/>
  </c:externalData>
  <c:userShapes r:id="rId3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4.2105840157389638E-3"/>
          <c:y val="0"/>
          <c:w val="0.96912238388458094"/>
          <c:h val="0.68535905954926346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>
                <a:lumMod val="20000"/>
                <a:lumOff val="80000"/>
              </a:schemeClr>
            </a:solidFill>
            <a:scene3d>
              <a:camera prst="orthographicFront"/>
              <a:lightRig rig="threePt" dir="t"/>
            </a:scene3d>
            <a:sp3d>
              <a:bevelT w="63500" prst="coolSlant"/>
            </a:sp3d>
          </c:spPr>
          <c:invertIfNegative val="0"/>
          <c:dPt>
            <c:idx val="0"/>
            <c:invertIfNegative val="0"/>
            <c:bubble3D val="0"/>
            <c:spPr>
              <a:solidFill>
                <a:schemeClr val="accent1">
                  <a:lumMod val="75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E855-4F64-A4F2-A05912BF970A}"/>
              </c:ext>
            </c:extLst>
          </c:dPt>
          <c:dPt>
            <c:idx val="1"/>
            <c:invertIfNegative val="0"/>
            <c:bubble3D val="0"/>
            <c:spPr>
              <a:solidFill>
                <a:schemeClr val="accent1">
                  <a:lumMod val="60000"/>
                  <a:lumOff val="40000"/>
                </a:schemeClr>
              </a:solidFill>
              <a:scene3d>
                <a:camera prst="orthographicFront"/>
                <a:lightRig rig="threePt" dir="t"/>
              </a:scene3d>
              <a:sp3d>
                <a:bevelT w="63500" prst="coolSlant"/>
              </a:sp3d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E855-4F64-A4F2-A05912BF970A}"/>
              </c:ext>
            </c:extLst>
          </c:dPt>
          <c:cat>
            <c:strRef>
              <c:f>релиз!$B$172:$E$172</c:f>
              <c:strCache>
                <c:ptCount val="4"/>
                <c:pt idx="0">
                  <c:v>Астраханьэнерго</c:v>
                </c:pt>
                <c:pt idx="1">
                  <c:v>Волгоградэнерго</c:v>
                </c:pt>
                <c:pt idx="2">
                  <c:v>Калмэнерго</c:v>
                </c:pt>
                <c:pt idx="3">
                  <c:v>Ростовэнерго</c:v>
                </c:pt>
              </c:strCache>
            </c:strRef>
          </c:cat>
          <c:val>
            <c:numRef>
              <c:f>релиз!$B$174:$E$174</c:f>
              <c:numCache>
                <c:formatCode>General</c:formatCode>
                <c:ptCount val="4"/>
                <c:pt idx="0">
                  <c:v>8</c:v>
                </c:pt>
                <c:pt idx="1">
                  <c:v>7</c:v>
                </c:pt>
                <c:pt idx="2">
                  <c:v>6</c:v>
                </c:pt>
                <c:pt idx="3">
                  <c:v>5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E855-4F64-A4F2-A05912BF970A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263253504"/>
        <c:axId val="263267456"/>
      </c:barChart>
      <c:catAx>
        <c:axId val="26325350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/>
          <a:lstStyle/>
          <a:p>
            <a:pPr>
              <a:defRPr sz="1600">
                <a:solidFill>
                  <a:schemeClr val="tx2"/>
                </a:solidFill>
              </a:defRPr>
            </a:pPr>
            <a:endParaRPr lang="ru-RU"/>
          </a:p>
        </c:txPr>
        <c:crossAx val="263267456"/>
        <c:crosses val="autoZero"/>
        <c:auto val="1"/>
        <c:lblAlgn val="ctr"/>
        <c:lblOffset val="100"/>
        <c:noMultiLvlLbl val="0"/>
      </c:catAx>
      <c:valAx>
        <c:axId val="263267456"/>
        <c:scaling>
          <c:orientation val="minMax"/>
        </c:scaling>
        <c:delete val="1"/>
        <c:axPos val="l"/>
        <c:numFmt formatCode="General" sourceLinked="1"/>
        <c:majorTickMark val="out"/>
        <c:minorTickMark val="none"/>
        <c:tickLblPos val="nextTo"/>
        <c:crossAx val="263253504"/>
        <c:crosses val="autoZero"/>
        <c:crossBetween val="between"/>
      </c:valAx>
    </c:plotArea>
    <c:plotVisOnly val="1"/>
    <c:dispBlanksAs val="gap"/>
    <c:showDLblsOverMax val="0"/>
  </c:chart>
  <c:spPr>
    <a:ln>
      <a:noFill/>
    </a:ln>
  </c:spPr>
  <c:txPr>
    <a:bodyPr/>
    <a:lstStyle/>
    <a:p>
      <a:pPr>
        <a:defRPr sz="1200">
          <a:latin typeface="Arial Narrow" panose="020B0606020202030204" pitchFamily="34" charset="0"/>
        </a:defRPr>
      </a:pPr>
      <a:endParaRPr lang="ru-RU"/>
    </a:p>
  </c:txPr>
  <c:externalData r:id="rId2">
    <c:autoUpdate val="0"/>
  </c:externalData>
  <c:userShapes r:id="rId3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76683489485135E-2"/>
          <c:y val="2.1772663032505551E-2"/>
          <c:w val="0.93325544714901543"/>
          <c:h val="0.56946497072481328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CAA7-4302-A1F8-D017D5F6F3E9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CAA7-4302-A1F8-D017D5F6F3E9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CAA7-4302-A1F8-D017D5F6F3E9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CAA7-4302-A1F8-D017D5F6F3E9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4-CAA7-4302-A1F8-D017D5F6F3E9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CAA7-4302-A1F8-D017D5F6F3E9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6-CAA7-4302-A1F8-D017D5F6F3E9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7-CAA7-4302-A1F8-D017D5F6F3E9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8-CAA7-4302-A1F8-D017D5F6F3E9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CAA7-4302-A1F8-D017D5F6F3E9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CAA7-4302-A1F8-D017D5F6F3E9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B-CAA7-4302-A1F8-D017D5F6F3E9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CAA7-4302-A1F8-D017D5F6F3E9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CAA7-4302-A1F8-D017D5F6F3E9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CAA7-4302-A1F8-D017D5F6F3E9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CAA7-4302-A1F8-D017D5F6F3E9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CAA7-4302-A1F8-D017D5F6F3E9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CAA7-4302-A1F8-D017D5F6F3E9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CAA7-4302-A1F8-D017D5F6F3E9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CAA7-4302-A1F8-D017D5F6F3E9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CAA7-4302-A1F8-D017D5F6F3E9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CAA7-4302-A1F8-D017D5F6F3E9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CAA7-4302-A1F8-D017D5F6F3E9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CAA7-4302-A1F8-D017D5F6F3E9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CAA7-4302-A1F8-D017D5F6F3E9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CAA7-4302-A1F8-D017D5F6F3E9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CAA7-4302-A1F8-D017D5F6F3E9}"/>
              </c:ext>
            </c:extLst>
          </c:dPt>
          <c:dLbls>
            <c:dLbl>
              <c:idx val="0"/>
              <c:layout>
                <c:manualLayout>
                  <c:x val="1.8509611881130398E-3"/>
                  <c:y val="3.46384096083740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0-CAA7-4302-A1F8-D017D5F6F3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0"/>
                  <c:y val="2.00344641683657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1-CAA7-4302-A1F8-D017D5F6F3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2"/>
              <c:layout>
                <c:manualLayout>
                  <c:x val="-1.8509611881130398E-3"/>
                  <c:y val="-9.7251906466177367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9-CAA7-4302-A1F8-D017D5F6F3E9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B-CAA7-4302-A1F8-D017D5F6F3E9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АЭ'!$K$83:$K$97</c:f>
              <c:numCache>
                <c:formatCode>0.00%</c:formatCode>
                <c:ptCount val="15"/>
                <c:pt idx="0">
                  <c:v>0.22006835624344503</c:v>
                </c:pt>
                <c:pt idx="1">
                  <c:v>0.17821874053812226</c:v>
                </c:pt>
                <c:pt idx="2">
                  <c:v>9.6836281922219797E-2</c:v>
                </c:pt>
                <c:pt idx="3">
                  <c:v>0.16655820378040601</c:v>
                </c:pt>
                <c:pt idx="4">
                  <c:v>0.15713463883704923</c:v>
                </c:pt>
                <c:pt idx="5">
                  <c:v>0.26243892139408437</c:v>
                </c:pt>
                <c:pt idx="6">
                  <c:v>0.26512650596889531</c:v>
                </c:pt>
                <c:pt idx="7">
                  <c:v>0.30016063037218699</c:v>
                </c:pt>
                <c:pt idx="8">
                  <c:v>0.24526564238944026</c:v>
                </c:pt>
                <c:pt idx="9">
                  <c:v>9.5573272308287882E-2</c:v>
                </c:pt>
                <c:pt idx="10">
                  <c:v>0.22969786064485226</c:v>
                </c:pt>
                <c:pt idx="11">
                  <c:v>0.41066953712004833</c:v>
                </c:pt>
                <c:pt idx="12">
                  <c:v>0.16134100933180093</c:v>
                </c:pt>
                <c:pt idx="13">
                  <c:v>0.24028449440806152</c:v>
                </c:pt>
                <c:pt idx="14">
                  <c:v>0.18851139786858384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1C-CAA7-4302-A1F8-D017D5F6F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00"/>
        <c:overlap val="67"/>
        <c:axId val="167916032"/>
        <c:axId val="194630720"/>
      </c:barChart>
      <c:lineChart>
        <c:grouping val="standard"/>
        <c:varyColors val="0"/>
        <c:ser>
          <c:idx val="1"/>
          <c:order val="1"/>
          <c:spPr>
            <a:ln w="22225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АЭ'!$L$83:$L$97</c:f>
              <c:numCache>
                <c:formatCode>0.00%</c:formatCode>
                <c:ptCount val="15"/>
                <c:pt idx="0">
                  <c:v>0.19674901869309722</c:v>
                </c:pt>
                <c:pt idx="1">
                  <c:v>0.19674901869309722</c:v>
                </c:pt>
                <c:pt idx="2">
                  <c:v>0.19674901869309722</c:v>
                </c:pt>
                <c:pt idx="3">
                  <c:v>0.19674901869309722</c:v>
                </c:pt>
                <c:pt idx="4">
                  <c:v>0.19674901869309722</c:v>
                </c:pt>
                <c:pt idx="5">
                  <c:v>0.19674901869309722</c:v>
                </c:pt>
                <c:pt idx="6">
                  <c:v>0.19674901869309722</c:v>
                </c:pt>
                <c:pt idx="7">
                  <c:v>0.19674901869309722</c:v>
                </c:pt>
                <c:pt idx="8">
                  <c:v>0.19674901869309722</c:v>
                </c:pt>
                <c:pt idx="9">
                  <c:v>0.19674901869309722</c:v>
                </c:pt>
                <c:pt idx="10">
                  <c:v>0.19674901869309722</c:v>
                </c:pt>
                <c:pt idx="11">
                  <c:v>0.19674901869309722</c:v>
                </c:pt>
                <c:pt idx="12">
                  <c:v>0.19674901869309722</c:v>
                </c:pt>
                <c:pt idx="13">
                  <c:v>0.19674901869309722</c:v>
                </c:pt>
                <c:pt idx="14">
                  <c:v>0.19674901869309722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D-CAA7-4302-A1F8-D017D5F6F3E9}"/>
            </c:ext>
          </c:extLst>
        </c:ser>
        <c:ser>
          <c:idx val="2"/>
          <c:order val="2"/>
          <c:spPr>
            <a:ln w="22225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3.1046785258358141E-2"/>
                  <c:y val="-4.3409791167408418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CAA7-4302-A1F8-D017D5F6F3E9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АЭ'!$J$83:$J$97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АЭ'!$M$83:$M$97</c:f>
              <c:numCache>
                <c:formatCode>General</c:formatCode>
                <c:ptCount val="15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1F-CAA7-4302-A1F8-D017D5F6F3E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16032"/>
        <c:axId val="194630720"/>
      </c:lineChart>
      <c:catAx>
        <c:axId val="16791603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4630720"/>
        <c:crosses val="autoZero"/>
        <c:auto val="1"/>
        <c:lblAlgn val="ctr"/>
        <c:lblOffset val="100"/>
        <c:noMultiLvlLbl val="0"/>
      </c:catAx>
      <c:valAx>
        <c:axId val="194630720"/>
        <c:scaling>
          <c:orientation val="minMax"/>
          <c:max val="0.60000000000000009"/>
          <c:min val="0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67916032"/>
        <c:crosses val="autoZero"/>
        <c:crossBetween val="between"/>
      </c:valAx>
      <c:spPr>
        <a:noFill/>
        <a:ln w="25400">
          <a:noFill/>
        </a:ln>
      </c:spPr>
    </c:plotArea>
    <c:plotVisOnly val="1"/>
    <c:dispBlanksAs val="gap"/>
    <c:showDLblsOverMax val="0"/>
  </c:chart>
  <c:externalData r:id="rId1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0"/>
    <c:plotArea>
      <c:layout>
        <c:manualLayout>
          <c:layoutTarget val="inner"/>
          <c:xMode val="edge"/>
          <c:yMode val="edge"/>
          <c:x val="3.8876683489485135E-2"/>
          <c:y val="1.8494392746361249E-2"/>
          <c:w val="0.93325544714901543"/>
          <c:h val="0.6431707826294440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bg1">
                <a:lumMod val="65000"/>
              </a:schemeClr>
            </a:solidFill>
            <a:ln>
              <a:solidFill>
                <a:schemeClr val="tx1"/>
              </a:solidFill>
            </a:ln>
          </c:spPr>
          <c:invertIfNegative val="0"/>
          <c:dPt>
            <c:idx val="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0-F82C-4C2B-AB3F-BCC1599F04B6}"/>
              </c:ext>
            </c:extLst>
          </c:dPt>
          <c:dPt>
            <c:idx val="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1-F82C-4C2B-AB3F-BCC1599F04B6}"/>
              </c:ext>
            </c:extLst>
          </c:dPt>
          <c:dPt>
            <c:idx val="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2-F82C-4C2B-AB3F-BCC1599F04B6}"/>
              </c:ext>
            </c:extLst>
          </c:dPt>
          <c:dPt>
            <c:idx val="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3-F82C-4C2B-AB3F-BCC1599F04B6}"/>
              </c:ext>
            </c:extLst>
          </c:dPt>
          <c:dPt>
            <c:idx val="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4-F82C-4C2B-AB3F-BCC1599F04B6}"/>
              </c:ext>
            </c:extLst>
          </c:dPt>
          <c:dPt>
            <c:idx val="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5-F82C-4C2B-AB3F-BCC1599F04B6}"/>
              </c:ext>
            </c:extLst>
          </c:dPt>
          <c:dPt>
            <c:idx val="6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6-F82C-4C2B-AB3F-BCC1599F04B6}"/>
              </c:ext>
            </c:extLst>
          </c:dPt>
          <c:dPt>
            <c:idx val="7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7-F82C-4C2B-AB3F-BCC1599F04B6}"/>
              </c:ext>
            </c:extLst>
          </c:dPt>
          <c:dPt>
            <c:idx val="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8-F82C-4C2B-AB3F-BCC1599F04B6}"/>
              </c:ext>
            </c:extLst>
          </c:dPt>
          <c:dPt>
            <c:idx val="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9-F82C-4C2B-AB3F-BCC1599F04B6}"/>
              </c:ext>
            </c:extLst>
          </c:dPt>
          <c:dPt>
            <c:idx val="1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A-F82C-4C2B-AB3F-BCC1599F04B6}"/>
              </c:ext>
            </c:extLst>
          </c:dPt>
          <c:dPt>
            <c:idx val="11"/>
            <c:invertIfNegative val="0"/>
            <c:bubble3D val="0"/>
            <c:spPr>
              <a:solidFill>
                <a:srgbClr val="C00000"/>
              </a:solidFill>
              <a:ln>
                <a:solidFill>
                  <a:schemeClr val="tx1"/>
                </a:solidFill>
              </a:ln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B-F82C-4C2B-AB3F-BCC1599F04B6}"/>
              </c:ext>
            </c:extLst>
          </c:dPt>
          <c:dPt>
            <c:idx val="1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C-F82C-4C2B-AB3F-BCC1599F04B6}"/>
              </c:ext>
            </c:extLst>
          </c:dPt>
          <c:dPt>
            <c:idx val="1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D-F82C-4C2B-AB3F-BCC1599F04B6}"/>
              </c:ext>
            </c:extLst>
          </c:dPt>
          <c:dPt>
            <c:idx val="1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E-F82C-4C2B-AB3F-BCC1599F04B6}"/>
              </c:ext>
            </c:extLst>
          </c:dPt>
          <c:dPt>
            <c:idx val="1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0F-F82C-4C2B-AB3F-BCC1599F04B6}"/>
              </c:ext>
            </c:extLst>
          </c:dPt>
          <c:dPt>
            <c:idx val="19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0-F82C-4C2B-AB3F-BCC1599F04B6}"/>
              </c:ext>
            </c:extLst>
          </c:dPt>
          <c:dPt>
            <c:idx val="2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1-F82C-4C2B-AB3F-BCC1599F04B6}"/>
              </c:ext>
            </c:extLst>
          </c:dPt>
          <c:dPt>
            <c:idx val="2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2-F82C-4C2B-AB3F-BCC1599F04B6}"/>
              </c:ext>
            </c:extLst>
          </c:dPt>
          <c:dPt>
            <c:idx val="25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3-F82C-4C2B-AB3F-BCC1599F04B6}"/>
              </c:ext>
            </c:extLst>
          </c:dPt>
          <c:dPt>
            <c:idx val="2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4-F82C-4C2B-AB3F-BCC1599F04B6}"/>
              </c:ext>
            </c:extLst>
          </c:dPt>
          <c:dPt>
            <c:idx val="30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5-F82C-4C2B-AB3F-BCC1599F04B6}"/>
              </c:ext>
            </c:extLst>
          </c:dPt>
          <c:dPt>
            <c:idx val="31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6-F82C-4C2B-AB3F-BCC1599F04B6}"/>
              </c:ext>
            </c:extLst>
          </c:dPt>
          <c:dPt>
            <c:idx val="3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7-F82C-4C2B-AB3F-BCC1599F04B6}"/>
              </c:ext>
            </c:extLst>
          </c:dPt>
          <c:dPt>
            <c:idx val="36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8-F82C-4C2B-AB3F-BCC1599F04B6}"/>
              </c:ext>
            </c:extLst>
          </c:dPt>
          <c:dPt>
            <c:idx val="37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9-F82C-4C2B-AB3F-BCC1599F04B6}"/>
              </c:ext>
            </c:extLst>
          </c:dPt>
          <c:dPt>
            <c:idx val="38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A-F82C-4C2B-AB3F-BCC1599F04B6}"/>
              </c:ext>
            </c:extLst>
          </c:dPt>
          <c:dPt>
            <c:idx val="42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B-F82C-4C2B-AB3F-BCC1599F04B6}"/>
              </c:ext>
            </c:extLst>
          </c:dPt>
          <c:dPt>
            <c:idx val="43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C-F82C-4C2B-AB3F-BCC1599F04B6}"/>
              </c:ext>
            </c:extLst>
          </c:dPt>
          <c:dPt>
            <c:idx val="44"/>
            <c:invertIfNegative val="0"/>
            <c:bubble3D val="0"/>
            <c:extLst xmlns:c16r2="http://schemas.microsoft.com/office/drawing/2015/06/chart">
              <c:ext xmlns:c16="http://schemas.microsoft.com/office/drawing/2014/chart" uri="{C3380CC4-5D6E-409C-BE32-E72D297353CC}">
                <c16:uniqueId val="{0000001D-F82C-4C2B-AB3F-BCC1599F04B6}"/>
              </c:ext>
            </c:extLst>
          </c:dPt>
          <c:dLbls>
            <c:dLbl>
              <c:idx val="4"/>
              <c:layout>
                <c:manualLayout>
                  <c:x val="3.6781609195402297E-3"/>
                  <c:y val="1.154745219166014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4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1.8390804597701149E-3"/>
                  <c:y val="2.5184201613216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-2.8029323920716132E-3"/>
                  <c:y val="2.670675515641570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6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7"/>
              <c:layout>
                <c:manualLayout>
                  <c:x val="-2.8029939948612513E-3"/>
                  <c:y val="1.103586830993935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7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8"/>
              <c:layout>
                <c:manualLayout>
                  <c:x val="-1.4014969974306256E-3"/>
                  <c:y val="2.20720262752148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8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0"/>
              <c:layout>
                <c:manualLayout>
                  <c:x val="-2.8029939948612513E-3"/>
                  <c:y val="2.207173661987867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A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1"/>
              <c:layout>
                <c:manualLayout>
                  <c:x val="-2.802993994861354E-3"/>
                  <c:y val="1.471449107991909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B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3"/>
              <c:layout>
                <c:manualLayout>
                  <c:x val="-3.6781609195402297E-3"/>
                  <c:y val="-5.4322521180508463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D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4"/>
              <c:layout>
                <c:manualLayout>
                  <c:x val="0"/>
                  <c:y val="-1.550553616173725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0E-F82C-4C2B-AB3F-BCC1599F04B6}"/>
                </c:ex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1"/>
              <c:dLblPos val="inBase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E-F82C-4C2B-AB3F-BCC1599F04B6}"/>
                </c:ext>
                <c:ext xmlns:c15="http://schemas.microsoft.com/office/drawing/2012/chart" uri="{CE6537A1-D6FC-4f65-9D91-7224C49458BB}"/>
              </c:extLst>
            </c:dLbl>
            <c:dLbl>
              <c:idx val="40"/>
              <c:layout>
                <c:manualLayout>
                  <c:x val="0"/>
                  <c:y val="5.681818181818185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1F-F82C-4C2B-AB3F-BCC1599F04B6}"/>
                </c:ext>
                <c:ext xmlns:c15="http://schemas.microsoft.com/office/drawing/2012/chart" uri="{CE6537A1-D6FC-4f65-9D91-7224C49458BB}"/>
              </c:extLst>
            </c:dLbl>
            <c:dLbl>
              <c:idx val="41"/>
              <c:layout>
                <c:manualLayout>
                  <c:x val="2.4837662893265034E-3"/>
                  <c:y val="7.196969696969693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0-F82C-4C2B-AB3F-BCC1599F04B6}"/>
                </c:ext>
                <c:ext xmlns:c15="http://schemas.microsoft.com/office/drawing/2012/chart" uri="{CE6537A1-D6FC-4f65-9D91-7224C49458BB}"/>
              </c:extLst>
            </c:dLbl>
            <c:dLbl>
              <c:idx val="45"/>
              <c:dLblPos val="ctr"/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1-F82C-4C2B-AB3F-BCC1599F04B6}"/>
                </c:ext>
                <c:ext xmlns:c15="http://schemas.microsoft.com/office/drawing/2012/chart" uri="{CE6537A1-D6FC-4f65-9D91-7224C49458BB}"/>
              </c:extLst>
            </c:dLbl>
            <c:numFmt formatCode="0%" sourceLinked="0"/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1000">
                    <a:solidFill>
                      <a:srgbClr val="002060"/>
                    </a:solidFill>
                  </a:defRPr>
                </a:pPr>
                <a:endParaRPr lang="ru-RU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 xmlns:c16r2="http://schemas.microsoft.com/office/drawing/2015/06/chart"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cat>
            <c:strRef>
              <c:f>'Оценка АЭ'!$N$83:$N$97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АЭ'!$O$83:$O$97</c:f>
              <c:numCache>
                <c:formatCode>0.00%</c:formatCode>
                <c:ptCount val="15"/>
                <c:pt idx="0">
                  <c:v>-0.22322221787658558</c:v>
                </c:pt>
                <c:pt idx="1">
                  <c:v>-0.19484573074914727</c:v>
                </c:pt>
                <c:pt idx="2">
                  <c:v>-0.70453911773856592</c:v>
                </c:pt>
                <c:pt idx="3">
                  <c:v>-0.12349079862000745</c:v>
                </c:pt>
                <c:pt idx="4">
                  <c:v>-0.39816531655158088</c:v>
                </c:pt>
                <c:pt idx="5">
                  <c:v>-0.28739942954628545</c:v>
                </c:pt>
                <c:pt idx="6">
                  <c:v>-7.6493520433673495E-2</c:v>
                </c:pt>
                <c:pt idx="7">
                  <c:v>-9.3486732168741996E-2</c:v>
                </c:pt>
                <c:pt idx="8">
                  <c:v>-0.29185480973017996</c:v>
                </c:pt>
                <c:pt idx="9">
                  <c:v>-0.46500110365459063</c:v>
                </c:pt>
                <c:pt idx="10">
                  <c:v>-0.20219995680115474</c:v>
                </c:pt>
                <c:pt idx="11">
                  <c:v>-6.6304050121320207E-2</c:v>
                </c:pt>
                <c:pt idx="12">
                  <c:v>-0.2560989141035061</c:v>
                </c:pt>
                <c:pt idx="13">
                  <c:v>-0.34020193719799413</c:v>
                </c:pt>
                <c:pt idx="14">
                  <c:v>-0.31114348329558683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22-F82C-4C2B-AB3F-BCC1599F0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90"/>
        <c:overlap val="100"/>
        <c:axId val="167917056"/>
        <c:axId val="194632448"/>
      </c:barChart>
      <c:lineChart>
        <c:grouping val="standard"/>
        <c:varyColors val="0"/>
        <c:ser>
          <c:idx val="1"/>
          <c:order val="1"/>
          <c:spPr>
            <a:ln w="19050">
              <a:solidFill>
                <a:schemeClr val="tx2">
                  <a:lumMod val="60000"/>
                  <a:lumOff val="40000"/>
                </a:schemeClr>
              </a:solidFill>
            </a:ln>
          </c:spPr>
          <c:marker>
            <c:symbol val="none"/>
          </c:marker>
          <c:cat>
            <c:strRef>
              <c:f>'Оценка АЭ'!$N$83:$N$97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АЭ'!$P$83:$P$97</c:f>
              <c:numCache>
                <c:formatCode>0.00%</c:formatCode>
                <c:ptCount val="15"/>
                <c:pt idx="0">
                  <c:v>-0.38752065043092293</c:v>
                </c:pt>
                <c:pt idx="1">
                  <c:v>-0.38752065043092293</c:v>
                </c:pt>
                <c:pt idx="2">
                  <c:v>-0.38752065043092293</c:v>
                </c:pt>
                <c:pt idx="3">
                  <c:v>-0.38752065043092293</c:v>
                </c:pt>
                <c:pt idx="4">
                  <c:v>-0.38752065043092293</c:v>
                </c:pt>
                <c:pt idx="5">
                  <c:v>-0.38752065043092293</c:v>
                </c:pt>
                <c:pt idx="6">
                  <c:v>-0.38752065043092293</c:v>
                </c:pt>
                <c:pt idx="7">
                  <c:v>-0.38752065043092293</c:v>
                </c:pt>
                <c:pt idx="8">
                  <c:v>-0.38752065043092293</c:v>
                </c:pt>
                <c:pt idx="9">
                  <c:v>-0.38752065043092293</c:v>
                </c:pt>
                <c:pt idx="10">
                  <c:v>-0.38752065043092293</c:v>
                </c:pt>
                <c:pt idx="11">
                  <c:v>-0.38752065043092293</c:v>
                </c:pt>
                <c:pt idx="12">
                  <c:v>-0.38752065043092293</c:v>
                </c:pt>
                <c:pt idx="13">
                  <c:v>-0.38752065043092293</c:v>
                </c:pt>
                <c:pt idx="14">
                  <c:v>-0.38752065043092293</c:v>
                </c:pt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3-F82C-4C2B-AB3F-BCC1599F04B6}"/>
            </c:ext>
          </c:extLst>
        </c:ser>
        <c:ser>
          <c:idx val="2"/>
          <c:order val="2"/>
          <c:spPr>
            <a:ln w="19050">
              <a:solidFill>
                <a:schemeClr val="accent2">
                  <a:lumMod val="75000"/>
                </a:schemeClr>
              </a:solidFill>
            </a:ln>
          </c:spPr>
          <c:marker>
            <c:symbol val="none"/>
          </c:marker>
          <c:dLbls>
            <c:dLbl>
              <c:idx val="45"/>
              <c:layout>
                <c:manualLayout>
                  <c:x val="4.0640642818853275E-2"/>
                  <c:y val="4.5775613708606859E-3"/>
                </c:manualLayout>
              </c:layout>
              <c:spPr/>
              <c:txPr>
                <a:bodyPr/>
                <a:lstStyle/>
                <a:p>
                  <a:pPr>
                    <a:defRPr b="1">
                      <a:solidFill>
                        <a:srgbClr val="C00000"/>
                      </a:solidFill>
                    </a:defRPr>
                  </a:pPr>
                  <a:endParaRPr lang="ru-RU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 xmlns:c16r2="http://schemas.microsoft.com/office/drawing/2015/06/chart">
                <c:ext xmlns:c16="http://schemas.microsoft.com/office/drawing/2014/chart" uri="{C3380CC4-5D6E-409C-BE32-E72D297353CC}">
                  <c16:uniqueId val="{00000024-F82C-4C2B-AB3F-BCC1599F04B6}"/>
                </c:ex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showLegendKey val="0"/>
            <c:showVal val="0"/>
            <c:showCatName val="0"/>
            <c:showSerName val="0"/>
            <c:showPercent val="0"/>
            <c:showBubbleSize val="0"/>
            <c:extLst xmlns:c16r2="http://schemas.microsoft.com/office/drawing/2015/06/chart"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strRef>
              <c:f>'Оценка АЭ'!$N$83:$N$97</c:f>
              <c:strCache>
                <c:ptCount val="15"/>
                <c:pt idx="0">
                  <c:v>Камызякский </c:v>
                </c:pt>
                <c:pt idx="1">
                  <c:v>Икрянинский </c:v>
                </c:pt>
                <c:pt idx="2">
                  <c:v>Приволжский </c:v>
                </c:pt>
                <c:pt idx="3">
                  <c:v>Правобережный </c:v>
                </c:pt>
                <c:pt idx="4">
                  <c:v>Лиманский </c:v>
                </c:pt>
                <c:pt idx="5">
                  <c:v>Харабалинский </c:v>
                </c:pt>
                <c:pt idx="6">
                  <c:v>Красноярский </c:v>
                </c:pt>
                <c:pt idx="7">
                  <c:v>Володарский </c:v>
                </c:pt>
                <c:pt idx="8">
                  <c:v>Ахтубинский </c:v>
                </c:pt>
                <c:pt idx="9">
                  <c:v>Северный </c:v>
                </c:pt>
                <c:pt idx="10">
                  <c:v>Енотаевский </c:v>
                </c:pt>
                <c:pt idx="11">
                  <c:v>Черноярский </c:v>
                </c:pt>
                <c:pt idx="12">
                  <c:v>Центральный </c:v>
                </c:pt>
                <c:pt idx="13">
                  <c:v>Заболдинский </c:v>
                </c:pt>
                <c:pt idx="14">
                  <c:v>Трусовский </c:v>
                </c:pt>
              </c:strCache>
            </c:strRef>
          </c:cat>
          <c:val>
            <c:numRef>
              <c:f>'Оценка АЭ'!$Q$83:$Q$97</c:f>
              <c:numCache>
                <c:formatCode>General</c:formatCode>
                <c:ptCount val="15"/>
              </c:numCache>
            </c:numRef>
          </c:val>
          <c:smooth val="0"/>
          <c:extLst xmlns:c16r2="http://schemas.microsoft.com/office/drawing/2015/06/chart">
            <c:ext xmlns:c16="http://schemas.microsoft.com/office/drawing/2014/chart" uri="{C3380CC4-5D6E-409C-BE32-E72D297353CC}">
              <c16:uniqueId val="{00000025-F82C-4C2B-AB3F-BCC1599F04B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67917056"/>
        <c:axId val="194632448"/>
      </c:lineChart>
      <c:catAx>
        <c:axId val="16791705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txPr>
          <a:bodyPr rot="2700000" vert="horz" anchor="ctr" anchorCtr="1"/>
          <a:lstStyle/>
          <a:p>
            <a:pPr>
              <a:defRPr sz="900">
                <a:solidFill>
                  <a:srgbClr val="002060"/>
                </a:solidFill>
              </a:defRPr>
            </a:pPr>
            <a:endParaRPr lang="ru-RU"/>
          </a:p>
        </c:txPr>
        <c:crossAx val="194632448"/>
        <c:crosses val="autoZero"/>
        <c:auto val="1"/>
        <c:lblAlgn val="ctr"/>
        <c:lblOffset val="100"/>
        <c:noMultiLvlLbl val="0"/>
      </c:catAx>
      <c:valAx>
        <c:axId val="194632448"/>
        <c:scaling>
          <c:orientation val="minMax"/>
          <c:max val="0.33000000000000007"/>
          <c:min val="-0.88000000000000012"/>
        </c:scaling>
        <c:delete val="0"/>
        <c:axPos val="l"/>
        <c:numFmt formatCode="0%" sourceLinked="0"/>
        <c:majorTickMark val="out"/>
        <c:minorTickMark val="none"/>
        <c:tickLblPos val="nextTo"/>
        <c:txPr>
          <a:bodyPr/>
          <a:lstStyle/>
          <a:p>
            <a:pPr>
              <a:defRPr sz="800">
                <a:solidFill>
                  <a:srgbClr val="002060"/>
                </a:solidFill>
              </a:defRPr>
            </a:pPr>
            <a:endParaRPr lang="ru-RU"/>
          </a:p>
        </c:txPr>
        <c:crossAx val="167917056"/>
        <c:crosses val="autoZero"/>
        <c:crossBetween val="between"/>
      </c:valAx>
    </c:plotArea>
    <c:plotVisOnly val="1"/>
    <c:dispBlanksAs val="gap"/>
    <c:showDLblsOverMax val="0"/>
  </c:chart>
  <c:externalData r:id="rId1">
    <c:autoUpdate val="0"/>
  </c:externalData>
</c:chartSpace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0.04077</cdr:x>
      <cdr:y>0.06517</cdr:y>
    </cdr:from>
    <cdr:to>
      <cdr:x>0.2435</cdr:x>
      <cdr:y>0.12787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12643" y="145672"/>
          <a:ext cx="1554776" cy="14015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Астраханьэнерго 19,67%</a:t>
          </a:fld>
          <a:endParaRPr lang="ru-RU" sz="10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0.30661</cdr:x>
      <cdr:y>0.05194</cdr:y>
    </cdr:from>
    <cdr:to>
      <cdr:x>0.49082</cdr:x>
      <cdr:y>0.11932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917577" y="137465"/>
          <a:ext cx="1752846" cy="1783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Волгоградэнерго 18,61%</a:t>
          </a:fld>
          <a:endParaRPr lang="ru-RU" sz="10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0.52401</cdr:x>
      <cdr:y>0.04965</cdr:y>
    </cdr:from>
    <cdr:to>
      <cdr:x>0.7154</cdr:x>
      <cdr:y>0.14184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986237" y="131409"/>
          <a:ext cx="1821167" cy="24400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Калмэнерго 17,40%</a:t>
          </a:fld>
          <a:endParaRPr lang="ru-RU" sz="10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0.74883</cdr:x>
      <cdr:y>0.05674</cdr:y>
    </cdr:from>
    <cdr:to>
      <cdr:x>0.93186</cdr:x>
      <cdr:y>0.12411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7118340" y="152400"/>
          <a:ext cx="1739909" cy="18097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Ростовэнерго 25,70%</a:t>
          </a:fld>
          <a:endParaRPr lang="ru-RU" sz="10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0.53711</cdr:x>
      <cdr:y>0.02453</cdr:y>
    </cdr:from>
    <cdr:to>
      <cdr:x>0.593</cdr:x>
      <cdr:y>0.08473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492750" y="69850"/>
          <a:ext cx="571500" cy="17145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0.88152</cdr:x>
      <cdr:y>0.01784</cdr:y>
    </cdr:from>
    <cdr:to>
      <cdr:x>0.9374</cdr:x>
      <cdr:y>0.07804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8085837" y="50814"/>
          <a:ext cx="512564" cy="1714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</c:userShapes>
</file>

<file path=ppt/drawings/drawing10.xml><?xml version="1.0" encoding="utf-8"?>
<c:userShapes xmlns:c="http://schemas.openxmlformats.org/drawingml/2006/chart">
  <cdr:relSizeAnchor xmlns:cdr="http://schemas.openxmlformats.org/drawingml/2006/chartDrawing">
    <cdr:from>
      <cdr:x>0.09879</cdr:x>
      <cdr:y>0.43888</cdr:y>
    </cdr:from>
    <cdr:to>
      <cdr:x>0.2767</cdr:x>
      <cdr:y>0.62553</cdr:y>
    </cdr:to>
    <cdr:sp macro="" textlink="">
      <cdr:nvSpPr>
        <cdr:cNvPr id="2" name="Прямоугольная выноска 1"/>
        <cdr:cNvSpPr/>
      </cdr:nvSpPr>
      <cdr:spPr>
        <a:xfrm xmlns:a="http://schemas.openxmlformats.org/drawingml/2006/main">
          <a:off x="636070" y="980769"/>
          <a:ext cx="1145490" cy="417110"/>
        </a:xfrm>
        <a:prstGeom xmlns:a="http://schemas.openxmlformats.org/drawingml/2006/main" prst="wedgeRectCallout">
          <a:avLst>
            <a:gd name="adj1" fmla="val 6271"/>
            <a:gd name="adj2" fmla="val -132553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Астраханьэнерго </a:t>
          </a:r>
        </a:p>
        <a:p xmlns:a="http://schemas.openxmlformats.org/drawingml/2006/main">
          <a:pPr algn="ctr"/>
          <a:r>
            <a:rPr lang="ru-RU" sz="1000" dirty="0" smtClean="0"/>
            <a:t>-1,41%</a:t>
          </a:r>
          <a:endParaRPr lang="ru-RU" sz="1000" dirty="0"/>
        </a:p>
      </cdr:txBody>
    </cdr:sp>
  </cdr:relSizeAnchor>
</c:userShapes>
</file>

<file path=ppt/drawings/drawing11.xml><?xml version="1.0" encoding="utf-8"?>
<c:userShapes xmlns:c="http://schemas.openxmlformats.org/drawingml/2006/chart">
  <cdr:relSizeAnchor xmlns:cdr="http://schemas.openxmlformats.org/drawingml/2006/chartDrawing">
    <cdr:from>
      <cdr:x>0.17795</cdr:x>
      <cdr:y>0.06252</cdr:y>
    </cdr:from>
    <cdr:to>
      <cdr:x>0.35448</cdr:x>
      <cdr:y>0.12203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07661" y="149937"/>
          <a:ext cx="1297238" cy="1427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F714452-B28B-4860-8156-865F798299D9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Левобережные ЭС 
  -24,85%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0.33484</cdr:x>
      <cdr:y>0.07119</cdr:y>
    </cdr:from>
    <cdr:to>
      <cdr:x>0.49268</cdr:x>
      <cdr:y>0.10358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460573" y="170729"/>
          <a:ext cx="1159894" cy="776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6D89047-D8AD-4906-AF76-38CAFFC72F6D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Волгоградские ЭС 
-41,55%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0.5061</cdr:x>
      <cdr:y>0.07167</cdr:y>
    </cdr:from>
    <cdr:to>
      <cdr:x>0.65355</cdr:x>
      <cdr:y>0.11604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719084" y="171880"/>
          <a:ext cx="1083542" cy="1064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E5D3CF5-3513-4E21-8317-A435D94ECFC5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Михайловские ЭС 
 -8,82%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0.65473</cdr:x>
      <cdr:y>0.0565</cdr:y>
    </cdr:from>
    <cdr:to>
      <cdr:x>0.79522</cdr:x>
      <cdr:y>0.12032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811343" y="135483"/>
          <a:ext cx="1032396" cy="1530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61EAEA4-E993-4BCB-B8A4-2B4A91824089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Камышинские ЭС 
 -9,49%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0.80989</cdr:x>
      <cdr:y>0.06808</cdr:y>
    </cdr:from>
    <cdr:to>
      <cdr:x>0.95445</cdr:x>
      <cdr:y>0.14621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951494" y="163271"/>
          <a:ext cx="1062306" cy="1873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27E894AA-8868-48ED-A46F-AFB6AE555727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Урюпинские ЭС 
 -12,06%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0.04713</cdr:x>
      <cdr:y>0.07348</cdr:y>
    </cdr:from>
    <cdr:to>
      <cdr:x>0.19666</cdr:x>
      <cdr:y>0.1285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46354" y="176222"/>
          <a:ext cx="1098826" cy="13194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2F9A7E7-8BAC-4304-9FA8-4029F6B2A553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Правобережные ЭС  
9,57%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0.88451</cdr:x>
      <cdr:y>0.02652</cdr:y>
    </cdr:from>
    <cdr:to>
      <cdr:x>0.94039</cdr:x>
      <cdr:y>0.07765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7995264" y="88900"/>
          <a:ext cx="505155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F615D04-260A-4BA7-8AD2-A4B62A2D90F0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</c:userShapes>
</file>

<file path=ppt/drawings/drawing12.xml><?xml version="1.0" encoding="utf-8"?>
<c:userShapes xmlns:c="http://schemas.openxmlformats.org/drawingml/2006/chart">
  <cdr:relSizeAnchor xmlns:cdr="http://schemas.openxmlformats.org/drawingml/2006/chartDrawing">
    <cdr:from>
      <cdr:x>0.17529</cdr:x>
      <cdr:y>0.02452</cdr:y>
    </cdr:from>
    <cdr:to>
      <cdr:x>0.35594</cdr:x>
      <cdr:y>0.09596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608246" y="69832"/>
          <a:ext cx="1657423" cy="2034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Левобережные ЭС 
24,46%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0.53711</cdr:x>
      <cdr:y>0.02453</cdr:y>
    </cdr:from>
    <cdr:to>
      <cdr:x>0.64265</cdr:x>
      <cdr:y>0.07876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936913" y="71658"/>
          <a:ext cx="970051" cy="1584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>
            <a:alpha val="0"/>
          </a:srgbClr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0.65366</cdr:x>
      <cdr:y>0.02305</cdr:y>
    </cdr:from>
    <cdr:to>
      <cdr:x>0.82475</cdr:x>
      <cdr:y>0.11455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003013" y="56418"/>
          <a:ext cx="1309500" cy="2239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 err="1">
              <a:solidFill>
                <a:schemeClr val="tx2"/>
              </a:solidFill>
            </a:rPr>
            <a:t>Камышинские</a:t>
          </a:r>
          <a:r>
            <a:rPr lang="ru-RU" sz="900" b="1" dirty="0">
              <a:solidFill>
                <a:schemeClr val="tx2"/>
              </a:solidFill>
            </a:rPr>
            <a:t> ЭС </a:t>
          </a:r>
        </a:p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23,42%</a:t>
          </a:r>
        </a:p>
      </cdr:txBody>
    </cdr:sp>
  </cdr:relSizeAnchor>
  <cdr:relSizeAnchor xmlns:cdr="http://schemas.openxmlformats.org/drawingml/2006/chartDrawing">
    <cdr:from>
      <cdr:x>0.82561</cdr:x>
      <cdr:y>0.02221</cdr:y>
    </cdr:from>
    <cdr:to>
      <cdr:x>0.9686</cdr:x>
      <cdr:y>0.13043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6319089" y="54374"/>
          <a:ext cx="1094426" cy="26491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Урюпинские</a:t>
          </a:r>
          <a:r>
            <a:rPr lang="ru-RU" sz="900" b="1" baseline="0" dirty="0">
              <a:solidFill>
                <a:schemeClr val="tx2"/>
              </a:solidFill>
            </a:rPr>
            <a:t> ЭС  </a:t>
          </a:r>
        </a:p>
        <a:p xmlns:a="http://schemas.openxmlformats.org/drawingml/2006/main">
          <a:pPr algn="ctr"/>
          <a:r>
            <a:rPr lang="ru-RU" sz="900" b="1" baseline="0" dirty="0">
              <a:solidFill>
                <a:schemeClr val="tx2"/>
              </a:solidFill>
            </a:rPr>
            <a:t>22,76%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0.02268</cdr:x>
      <cdr:y>0.03345</cdr:y>
    </cdr:from>
    <cdr:to>
      <cdr:x>0.19398</cdr:x>
      <cdr:y>0.08258</cdr:y>
    </cdr:to>
    <cdr:sp macro="" textlink="">
      <cdr:nvSpPr>
        <cdr:cNvPr id="11" name="Прямоугольник 1"/>
        <cdr:cNvSpPr/>
      </cdr:nvSpPr>
      <cdr:spPr>
        <a:xfrm xmlns:a="http://schemas.openxmlformats.org/drawingml/2006/main">
          <a:off x="208093" y="95259"/>
          <a:ext cx="1571638" cy="13992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Правобережные ЭС  
17,90%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0.3414</cdr:x>
      <cdr:y>0.02453</cdr:y>
    </cdr:from>
    <cdr:to>
      <cdr:x>0.50751</cdr:x>
      <cdr:y>0.08927</cdr:y>
    </cdr:to>
    <cdr:sp macro="" textlink="">
      <cdr:nvSpPr>
        <cdr:cNvPr id="13" name="Прямоугольник 3"/>
        <cdr:cNvSpPr/>
      </cdr:nvSpPr>
      <cdr:spPr>
        <a:xfrm xmlns:a="http://schemas.openxmlformats.org/drawingml/2006/main">
          <a:off x="3132236" y="69874"/>
          <a:ext cx="1524021" cy="1843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Волгоградские ЭС  
15,13%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15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0.50487</cdr:x>
      <cdr:y>0.00729</cdr:y>
    </cdr:from>
    <cdr:to>
      <cdr:x>0.6616</cdr:x>
      <cdr:y>0.10677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3864213" y="17851"/>
          <a:ext cx="1199616" cy="2435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Михайловские</a:t>
          </a:r>
          <a:r>
            <a:rPr lang="ru-RU" sz="900" b="1" baseline="0" dirty="0">
              <a:solidFill>
                <a:schemeClr val="tx2"/>
              </a:solidFill>
            </a:rPr>
            <a:t> ЭС </a:t>
          </a:r>
        </a:p>
        <a:p xmlns:a="http://schemas.openxmlformats.org/drawingml/2006/main">
          <a:pPr algn="ctr"/>
          <a:r>
            <a:rPr lang="ru-RU" sz="900" b="1" baseline="0" dirty="0">
              <a:solidFill>
                <a:schemeClr val="tx2"/>
              </a:solidFill>
            </a:rPr>
            <a:t>17,92%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</c:userShapes>
</file>

<file path=ppt/drawings/drawing13.xml><?xml version="1.0" encoding="utf-8"?>
<c:userShapes xmlns:c="http://schemas.openxmlformats.org/drawingml/2006/chart">
  <cdr:relSizeAnchor xmlns:cdr="http://schemas.openxmlformats.org/drawingml/2006/chartDrawing">
    <cdr:from>
      <cdr:x>0.05333</cdr:x>
      <cdr:y>0.02</cdr:y>
    </cdr:from>
    <cdr:to>
      <cdr:x>0.20038</cdr:x>
      <cdr:y>0.09374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59660" y="48969"/>
          <a:ext cx="991798" cy="1805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Правобережные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0.19783</cdr:x>
      <cdr:y>0.02532</cdr:y>
    </cdr:from>
    <cdr:to>
      <cdr:x>0.35235</cdr:x>
      <cdr:y>0.09342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34311" y="61986"/>
          <a:ext cx="1042180" cy="1667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Левобережные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0.35646</cdr:x>
      <cdr:y>0.0145</cdr:y>
    </cdr:from>
    <cdr:to>
      <cdr:x>0.5</cdr:x>
      <cdr:y>0.1092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433062" y="35496"/>
          <a:ext cx="979774" cy="2318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Волгоградские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0.51661</cdr:x>
      <cdr:y>0.02453</cdr:y>
    </cdr:from>
    <cdr:to>
      <cdr:x>0.64265</cdr:x>
      <cdr:y>0.06616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526205" y="60051"/>
          <a:ext cx="860314" cy="1019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0.66046</cdr:x>
      <cdr:y>0.02924</cdr:y>
    </cdr:from>
    <cdr:to>
      <cdr:x>0.79234</cdr:x>
      <cdr:y>0.10054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4454559" y="71592"/>
          <a:ext cx="889482" cy="174519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 err="1">
              <a:solidFill>
                <a:schemeClr val="tx2"/>
              </a:solidFill>
            </a:rPr>
            <a:t>Камышинские</a:t>
          </a:r>
          <a:r>
            <a:rPr lang="ru-RU" sz="900" b="1" dirty="0">
              <a:solidFill>
                <a:schemeClr val="tx2"/>
              </a:solidFill>
            </a:rPr>
            <a:t> ЭС</a:t>
          </a:r>
        </a:p>
      </cdr:txBody>
    </cdr:sp>
  </cdr:relSizeAnchor>
  <cdr:relSizeAnchor xmlns:cdr="http://schemas.openxmlformats.org/drawingml/2006/chartDrawing">
    <cdr:from>
      <cdr:x>0.8003</cdr:x>
      <cdr:y>0.03472</cdr:y>
    </cdr:from>
    <cdr:to>
      <cdr:x>0.94329</cdr:x>
      <cdr:y>0.10615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397737" y="85003"/>
          <a:ext cx="964414" cy="17486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Урюпинские</a:t>
          </a:r>
          <a:r>
            <a:rPr lang="ru-RU" sz="900" b="1" baseline="0" dirty="0">
              <a:solidFill>
                <a:schemeClr val="tx2"/>
              </a:solidFill>
            </a:rPr>
            <a:t> ЭС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0.51893</cdr:x>
      <cdr:y>0.03576</cdr:y>
    </cdr:from>
    <cdr:to>
      <cdr:x>0.64265</cdr:x>
      <cdr:y>0.07876</cdr:y>
    </cdr:to>
    <cdr:sp macro="" textlink="">
      <cdr:nvSpPr>
        <cdr:cNvPr id="14" name="Прямоугольник 5"/>
        <cdr:cNvSpPr/>
      </cdr:nvSpPr>
      <cdr:spPr>
        <a:xfrm xmlns:a="http://schemas.openxmlformats.org/drawingml/2006/main">
          <a:off x="4761034" y="101841"/>
          <a:ext cx="1135134" cy="1224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15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0.49915</cdr:x>
      <cdr:y>0.03772</cdr:y>
    </cdr:from>
    <cdr:to>
      <cdr:x>0.64563</cdr:x>
      <cdr:y>0.09372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3366573" y="92331"/>
          <a:ext cx="987953" cy="13708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Михайловские</a:t>
          </a:r>
          <a:r>
            <a:rPr lang="ru-RU" sz="900" b="1" baseline="0" dirty="0">
              <a:solidFill>
                <a:schemeClr val="tx2"/>
              </a:solidFill>
            </a:rPr>
            <a:t> ЭС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0.07083</cdr:x>
      <cdr:y>0.24237</cdr:y>
    </cdr:from>
    <cdr:to>
      <cdr:x>0.11612</cdr:x>
      <cdr:y>0.29538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477696" y="593334"/>
          <a:ext cx="305464" cy="12976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7,53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0.23574</cdr:x>
      <cdr:y>0.24237</cdr:y>
    </cdr:from>
    <cdr:to>
      <cdr:x>0.28104</cdr:x>
      <cdr:y>0.29539</cdr:y>
    </cdr:to>
    <cdr:sp macro="" textlink="">
      <cdr:nvSpPr>
        <cdr:cNvPr id="13" name="Скругленный прямоугольник 12"/>
        <cdr:cNvSpPr/>
      </cdr:nvSpPr>
      <cdr:spPr>
        <a:xfrm xmlns:a="http://schemas.openxmlformats.org/drawingml/2006/main">
          <a:off x="1590003" y="593334"/>
          <a:ext cx="305488" cy="12977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7,44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0.39797</cdr:x>
      <cdr:y>0.24237</cdr:y>
    </cdr:from>
    <cdr:to>
      <cdr:x>0.4551</cdr:x>
      <cdr:y>0.29285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2684139" y="593324"/>
          <a:ext cx="385332" cy="12356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6,06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0.53968</cdr:x>
      <cdr:y>0.24237</cdr:y>
    </cdr:from>
    <cdr:to>
      <cdr:x>0.59497</cdr:x>
      <cdr:y>0.29814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3639974" y="593324"/>
          <a:ext cx="372869" cy="136527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5,63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0.71351</cdr:x>
      <cdr:y>0.25857</cdr:y>
    </cdr:from>
    <cdr:to>
      <cdr:x>0.7588</cdr:x>
      <cdr:y>0.31158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4812361" y="632988"/>
          <a:ext cx="305464" cy="12976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2,75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0.84915</cdr:x>
      <cdr:y>0.25857</cdr:y>
    </cdr:from>
    <cdr:to>
      <cdr:x>0.89444</cdr:x>
      <cdr:y>0.31158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5727212" y="632988"/>
          <a:ext cx="305464" cy="12976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5,50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0.40478</cdr:x>
      <cdr:y>0.82932</cdr:y>
    </cdr:from>
    <cdr:to>
      <cdr:x>0.58006</cdr:x>
      <cdr:y>0.97131</cdr:y>
    </cdr:to>
    <cdr:sp macro="" textlink="">
      <cdr:nvSpPr>
        <cdr:cNvPr id="21" name="Прямоугольная выноска 20"/>
        <cdr:cNvSpPr/>
      </cdr:nvSpPr>
      <cdr:spPr>
        <a:xfrm xmlns:a="http://schemas.openxmlformats.org/drawingml/2006/main">
          <a:off x="2730066" y="2030186"/>
          <a:ext cx="1182229" cy="347591"/>
        </a:xfrm>
        <a:prstGeom xmlns:a="http://schemas.openxmlformats.org/drawingml/2006/main" prst="wedgeRectCallout">
          <a:avLst>
            <a:gd name="adj1" fmla="val -37240"/>
            <a:gd name="adj2" fmla="val -297553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Волгоградэнерго </a:t>
          </a:r>
        </a:p>
        <a:p xmlns:a="http://schemas.openxmlformats.org/drawingml/2006/main">
          <a:pPr algn="ctr"/>
          <a:r>
            <a:rPr lang="ru-RU" sz="1000" dirty="0" smtClean="0"/>
            <a:t>5,69 шт./чел</a:t>
          </a:r>
          <a:endParaRPr lang="ru-RU" sz="1000" dirty="0"/>
        </a:p>
      </cdr:txBody>
    </cdr:sp>
  </cdr:relSizeAnchor>
</c:userShapes>
</file>

<file path=ppt/drawings/drawing14.xml><?xml version="1.0" encoding="utf-8"?>
<c:userShapes xmlns:c="http://schemas.openxmlformats.org/drawingml/2006/chart">
  <cdr:relSizeAnchor xmlns:cdr="http://schemas.openxmlformats.org/drawingml/2006/chartDrawing">
    <cdr:from>
      <cdr:x>0.04613</cdr:x>
      <cdr:y>0.01497</cdr:y>
    </cdr:from>
    <cdr:to>
      <cdr:x>0.20478</cdr:x>
      <cdr:y>0.0434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20212" y="40385"/>
          <a:ext cx="1101201" cy="7669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2F9A7E7-8BAC-4304-9FA8-4029F6B2A55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Правобережные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0.21531</cdr:x>
      <cdr:y>0</cdr:y>
    </cdr:from>
    <cdr:to>
      <cdr:x>0.34752</cdr:x>
      <cdr:y>0.05652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494467" y="0"/>
          <a:ext cx="917679" cy="15247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F714452-B28B-4860-8156-865F798299D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Левобережные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0.36085</cdr:x>
      <cdr:y>0.01577</cdr:y>
    </cdr:from>
    <cdr:to>
      <cdr:x>0.49516</cdr:x>
      <cdr:y>0.04491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504715" y="42547"/>
          <a:ext cx="932255" cy="7861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6D89047-D8AD-4906-AF76-38CAFFC72F6D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Волгоградские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0.50799</cdr:x>
      <cdr:y>0.01122</cdr:y>
    </cdr:from>
    <cdr:to>
      <cdr:x>0.65544</cdr:x>
      <cdr:y>0.05558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3525973" y="30277"/>
          <a:ext cx="1023460" cy="11967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E5D3CF5-3513-4E21-8317-A435D94ECFC5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Михайловские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0.66925</cdr:x>
      <cdr:y>0</cdr:y>
    </cdr:from>
    <cdr:to>
      <cdr:x>0.80974</cdr:x>
      <cdr:y>0.06382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645344" y="-3701646"/>
          <a:ext cx="975151" cy="17217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61EAEA4-E993-4BCB-B8A4-2B4A9182408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Камышинские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0.83283</cdr:x>
      <cdr:y>0.00934</cdr:y>
    </cdr:from>
    <cdr:to>
      <cdr:x>0.95729</cdr:x>
      <cdr:y>0.06117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780731" y="25187"/>
          <a:ext cx="863885" cy="13982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27E894AA-8868-48ED-A46F-AFB6AE555727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Урюпинские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0.88451</cdr:x>
      <cdr:y>0.02652</cdr:y>
    </cdr:from>
    <cdr:to>
      <cdr:x>0.94039</cdr:x>
      <cdr:y>0.07765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7995264" y="88900"/>
          <a:ext cx="505155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F615D04-260A-4BA7-8AD2-A4B62A2D90F0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0.3842</cdr:x>
      <cdr:y>0.09874</cdr:y>
    </cdr:from>
    <cdr:to>
      <cdr:x>0.42385</cdr:x>
      <cdr:y>0.20103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2666786" y="258867"/>
          <a:ext cx="275213" cy="26816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1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0.25816</cdr:x>
      <cdr:y>0.09451</cdr:y>
    </cdr:from>
    <cdr:to>
      <cdr:x>0.29673</cdr:x>
      <cdr:y>0.1968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1791883" y="254969"/>
          <a:ext cx="267717" cy="27595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0.87212</cdr:x>
      <cdr:y>0.08714</cdr:y>
    </cdr:from>
    <cdr:to>
      <cdr:x>0.91678</cdr:x>
      <cdr:y>0.18943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6053470" y="235086"/>
          <a:ext cx="309988" cy="275956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0.08052</cdr:x>
      <cdr:y>0.09874</cdr:y>
    </cdr:from>
    <cdr:to>
      <cdr:x>0.12217</cdr:x>
      <cdr:y>0.20103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558893" y="258866"/>
          <a:ext cx="289096" cy="2681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6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0.54952</cdr:x>
      <cdr:y>0.09874</cdr:y>
    </cdr:from>
    <cdr:to>
      <cdr:x>0.5918</cdr:x>
      <cdr:y>0.20103</cdr:y>
    </cdr:to>
    <cdr:sp macro="" textlink="">
      <cdr:nvSpPr>
        <cdr:cNvPr id="14" name="Овал 13"/>
        <cdr:cNvSpPr/>
      </cdr:nvSpPr>
      <cdr:spPr>
        <a:xfrm xmlns:a="http://schemas.openxmlformats.org/drawingml/2006/main">
          <a:off x="3814251" y="258866"/>
          <a:ext cx="293468" cy="2681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5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0.70675</cdr:x>
      <cdr:y>0.09874</cdr:y>
    </cdr:from>
    <cdr:to>
      <cdr:x>0.74931</cdr:x>
      <cdr:y>0.20103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4905599" y="258866"/>
          <a:ext cx="295412" cy="2681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3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0.06999</cdr:x>
      <cdr:y>0.24363</cdr:y>
    </cdr:from>
    <cdr:to>
      <cdr:x>0.13029</cdr:x>
      <cdr:y>0.28496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485797" y="657253"/>
          <a:ext cx="418572" cy="11150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22,98</a:t>
          </a:r>
        </a:p>
        <a:p xmlns:a="http://schemas.openxmlformats.org/drawingml/2006/main"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0.54952</cdr:x>
      <cdr:y>0.23824</cdr:y>
    </cdr:from>
    <cdr:to>
      <cdr:x>0.59748</cdr:x>
      <cdr:y>0.28531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3814256" y="624563"/>
          <a:ext cx="332871" cy="12339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26,03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0.36956</cdr:x>
      <cdr:y>0.23824</cdr:y>
    </cdr:from>
    <cdr:to>
      <cdr:x>0.42715</cdr:x>
      <cdr:y>0.28883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2565141" y="624563"/>
          <a:ext cx="399732" cy="13263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898,97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0.24987</cdr:x>
      <cdr:y>0.24177</cdr:y>
    </cdr:from>
    <cdr:to>
      <cdr:x>0.30501</cdr:x>
      <cdr:y>0.29093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1734376" y="652244"/>
          <a:ext cx="382731" cy="13262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231,84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0.70263</cdr:x>
      <cdr:y>0.22767</cdr:y>
    </cdr:from>
    <cdr:to>
      <cdr:x>0.75568</cdr:x>
      <cdr:y>0.28179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4877016" y="596862"/>
          <a:ext cx="368223" cy="14185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66,45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0.86797</cdr:x>
      <cdr:y>0.22257</cdr:y>
    </cdr:from>
    <cdr:to>
      <cdr:x>0.92094</cdr:x>
      <cdr:y>0.27174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6024630" y="600440"/>
          <a:ext cx="367668" cy="13265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31,92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0.65483</cdr:x>
      <cdr:y>0.30014</cdr:y>
    </cdr:from>
    <cdr:to>
      <cdr:x>0.82103</cdr:x>
      <cdr:y>0.5</cdr:y>
    </cdr:to>
    <cdr:sp macro="" textlink="">
      <cdr:nvSpPr>
        <cdr:cNvPr id="22" name="Прямоугольная выноска 21"/>
        <cdr:cNvSpPr/>
      </cdr:nvSpPr>
      <cdr:spPr>
        <a:xfrm xmlns:a="http://schemas.openxmlformats.org/drawingml/2006/main">
          <a:off x="4545231" y="809715"/>
          <a:ext cx="1153604" cy="539179"/>
        </a:xfrm>
        <a:prstGeom xmlns:a="http://schemas.openxmlformats.org/drawingml/2006/main" prst="wedgeRectCallout">
          <a:avLst>
            <a:gd name="adj1" fmla="val -48612"/>
            <a:gd name="adj2" fmla="val 108532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Волгоградэнерго </a:t>
          </a:r>
        </a:p>
        <a:p xmlns:a="http://schemas.openxmlformats.org/drawingml/2006/main">
          <a:pPr algn="ctr"/>
          <a:r>
            <a:rPr lang="ru-RU" sz="1000" dirty="0" smtClean="0"/>
            <a:t>274,44 </a:t>
          </a:r>
          <a:r>
            <a:rPr lang="ru-RU" sz="1000" dirty="0" err="1" smtClean="0"/>
            <a:t>тыс.кВтч</a:t>
          </a:r>
          <a:r>
            <a:rPr lang="ru-RU" sz="1000" dirty="0" smtClean="0"/>
            <a:t>/чел</a:t>
          </a:r>
          <a:endParaRPr lang="ru-RU" sz="1000" dirty="0"/>
        </a:p>
      </cdr:txBody>
    </cdr:sp>
  </cdr:relSizeAnchor>
</c:userShapes>
</file>

<file path=ppt/drawings/drawing15.xml><?xml version="1.0" encoding="utf-8"?>
<c:userShapes xmlns:c="http://schemas.openxmlformats.org/drawingml/2006/chart">
  <cdr:relSizeAnchor xmlns:cdr="http://schemas.openxmlformats.org/drawingml/2006/chartDrawing">
    <cdr:from>
      <cdr:x>0.05173</cdr:x>
      <cdr:y>0.00445</cdr:y>
    </cdr:from>
    <cdr:to>
      <cdr:x>0.20835</cdr:x>
      <cdr:y>0.09145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51652" y="12786"/>
          <a:ext cx="1064618" cy="25008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Правобережные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0.20453</cdr:x>
      <cdr:y>0.01783</cdr:y>
    </cdr:from>
    <cdr:to>
      <cdr:x>0.35905</cdr:x>
      <cdr:y>0.08593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876491" y="50785"/>
          <a:ext cx="1417693" cy="19393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Левобережные ЭС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0.53711</cdr:x>
      <cdr:y>0.02453</cdr:y>
    </cdr:from>
    <cdr:to>
      <cdr:x>0.64265</cdr:x>
      <cdr:y>0.07876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936913" y="71658"/>
          <a:ext cx="970051" cy="15840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0.79309</cdr:x>
      <cdr:y>0.01101</cdr:y>
    </cdr:from>
    <cdr:to>
      <cdr:x>0.93608</cdr:x>
      <cdr:y>0.08244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391197" y="29375"/>
          <a:ext cx="972003" cy="19061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Урюпинские</a:t>
          </a:r>
          <a:r>
            <a:rPr lang="ru-RU" sz="900" b="1" baseline="0" dirty="0">
              <a:solidFill>
                <a:schemeClr val="tx2"/>
              </a:solidFill>
            </a:rPr>
            <a:t> ЭС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0.35486</cdr:x>
      <cdr:y>0.01627</cdr:y>
    </cdr:from>
    <cdr:to>
      <cdr:x>0.5</cdr:x>
      <cdr:y>0.08472</cdr:y>
    </cdr:to>
    <cdr:sp macro="" textlink="">
      <cdr:nvSpPr>
        <cdr:cNvPr id="13" name="Прямоугольник 3"/>
        <cdr:cNvSpPr/>
      </cdr:nvSpPr>
      <cdr:spPr>
        <a:xfrm xmlns:a="http://schemas.openxmlformats.org/drawingml/2006/main">
          <a:off x="2412209" y="46774"/>
          <a:ext cx="986637" cy="19675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Волгоградские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0.51893</cdr:x>
      <cdr:y>0.03576</cdr:y>
    </cdr:from>
    <cdr:to>
      <cdr:x>0.64265</cdr:x>
      <cdr:y>0.07876</cdr:y>
    </cdr:to>
    <cdr:sp macro="" textlink="">
      <cdr:nvSpPr>
        <cdr:cNvPr id="14" name="Прямоугольник 5"/>
        <cdr:cNvSpPr/>
      </cdr:nvSpPr>
      <cdr:spPr>
        <a:xfrm xmlns:a="http://schemas.openxmlformats.org/drawingml/2006/main">
          <a:off x="4761034" y="101841"/>
          <a:ext cx="1135134" cy="1224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15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0.66291</cdr:x>
      <cdr:y>0.00295</cdr:y>
    </cdr:from>
    <cdr:to>
      <cdr:x>0.79456</cdr:x>
      <cdr:y>0.07773</cdr:y>
    </cdr:to>
    <cdr:sp macro="" textlink="">
      <cdr:nvSpPr>
        <cdr:cNvPr id="16" name="Прямоугольник 7"/>
        <cdr:cNvSpPr/>
      </cdr:nvSpPr>
      <cdr:spPr>
        <a:xfrm xmlns:a="http://schemas.openxmlformats.org/drawingml/2006/main">
          <a:off x="4506257" y="8474"/>
          <a:ext cx="894917" cy="21495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 err="1">
              <a:solidFill>
                <a:schemeClr val="tx2"/>
              </a:solidFill>
            </a:rPr>
            <a:t>Камышинские</a:t>
          </a:r>
          <a:r>
            <a:rPr lang="ru-RU" sz="900" b="1" dirty="0">
              <a:solidFill>
                <a:schemeClr val="tx2"/>
              </a:solidFill>
            </a:rPr>
            <a:t> ЭС</a:t>
          </a:r>
        </a:p>
      </cdr:txBody>
    </cdr:sp>
  </cdr:relSizeAnchor>
  <cdr:relSizeAnchor xmlns:cdr="http://schemas.openxmlformats.org/drawingml/2006/chartDrawing">
    <cdr:from>
      <cdr:x>0.50429</cdr:x>
      <cdr:y>0.02324</cdr:y>
    </cdr:from>
    <cdr:to>
      <cdr:x>0.65077</cdr:x>
      <cdr:y>0.07924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4626763" y="66179"/>
          <a:ext cx="1343946" cy="15948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>
              <a:solidFill>
                <a:schemeClr val="tx2"/>
              </a:solidFill>
            </a:rPr>
            <a:t>Михайловские</a:t>
          </a:r>
          <a:r>
            <a:rPr lang="ru-RU" sz="900" b="1" baseline="0">
              <a:solidFill>
                <a:schemeClr val="tx2"/>
              </a:solidFill>
            </a:rPr>
            <a:t> ЭС</a:t>
          </a:r>
          <a:r>
            <a:rPr lang="ru-RU" sz="900" b="1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0.26677</cdr:x>
      <cdr:y>0.09967</cdr:y>
    </cdr:from>
    <cdr:to>
      <cdr:x>0.303</cdr:x>
      <cdr:y>0.19296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1813421" y="265977"/>
          <a:ext cx="246288" cy="2489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0.70893</cdr:x>
      <cdr:y>0.09604</cdr:y>
    </cdr:from>
    <cdr:to>
      <cdr:x>0.74831</cdr:x>
      <cdr:y>0.18933</cdr:y>
    </cdr:to>
    <cdr:sp macro="" textlink="">
      <cdr:nvSpPr>
        <cdr:cNvPr id="18" name="Овал 17"/>
        <cdr:cNvSpPr/>
      </cdr:nvSpPr>
      <cdr:spPr>
        <a:xfrm xmlns:a="http://schemas.openxmlformats.org/drawingml/2006/main">
          <a:off x="4819059" y="256286"/>
          <a:ext cx="267693" cy="24895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0.11492</cdr:x>
      <cdr:y>0.09719</cdr:y>
    </cdr:from>
    <cdr:to>
      <cdr:x>0.15626</cdr:x>
      <cdr:y>0.19048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781191" y="259359"/>
          <a:ext cx="280991" cy="2489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5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0.43403</cdr:x>
      <cdr:y>0.09719</cdr:y>
    </cdr:from>
    <cdr:to>
      <cdr:x>0.47284</cdr:x>
      <cdr:y>0.19048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2950404" y="259359"/>
          <a:ext cx="263851" cy="2489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6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0.55865</cdr:x>
      <cdr:y>0.10065</cdr:y>
    </cdr:from>
    <cdr:to>
      <cdr:x>0.59513</cdr:x>
      <cdr:y>0.19394</cdr:y>
    </cdr:to>
    <cdr:sp macro="" textlink="">
      <cdr:nvSpPr>
        <cdr:cNvPr id="22" name="Овал 21"/>
        <cdr:cNvSpPr/>
      </cdr:nvSpPr>
      <cdr:spPr>
        <a:xfrm xmlns:a="http://schemas.openxmlformats.org/drawingml/2006/main">
          <a:off x="3797532" y="268592"/>
          <a:ext cx="247995" cy="24895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0.84461</cdr:x>
      <cdr:y>0.08858</cdr:y>
    </cdr:from>
    <cdr:to>
      <cdr:x>0.88217</cdr:x>
      <cdr:y>0.18187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5741399" y="236375"/>
          <a:ext cx="255321" cy="24895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0.25909</cdr:x>
      <cdr:y>0.21532</cdr:y>
    </cdr:from>
    <cdr:to>
      <cdr:x>0.31514</cdr:x>
      <cdr:y>0.25966</cdr:y>
    </cdr:to>
    <cdr:sp macro="" textlink="">
      <cdr:nvSpPr>
        <cdr:cNvPr id="24" name="Скругленный прямоугольник 23"/>
        <cdr:cNvSpPr/>
      </cdr:nvSpPr>
      <cdr:spPr>
        <a:xfrm xmlns:a="http://schemas.openxmlformats.org/drawingml/2006/main">
          <a:off x="1761224" y="574602"/>
          <a:ext cx="381011" cy="11832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1,26%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0.10691</cdr:x>
      <cdr:y>0.21078</cdr:y>
    </cdr:from>
    <cdr:to>
      <cdr:x>0.1684</cdr:x>
      <cdr:y>0.25543</cdr:y>
    </cdr:to>
    <cdr:sp macro="" textlink="">
      <cdr:nvSpPr>
        <cdr:cNvPr id="25" name="Скругленный прямоугольник 24"/>
        <cdr:cNvSpPr/>
      </cdr:nvSpPr>
      <cdr:spPr>
        <a:xfrm xmlns:a="http://schemas.openxmlformats.org/drawingml/2006/main">
          <a:off x="726742" y="562487"/>
          <a:ext cx="417990" cy="11915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2,23%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0.54578</cdr:x>
      <cdr:y>0.21426</cdr:y>
    </cdr:from>
    <cdr:to>
      <cdr:x>0.60592</cdr:x>
      <cdr:y>0.2586</cdr:y>
    </cdr:to>
    <cdr:sp macro="" textlink="">
      <cdr:nvSpPr>
        <cdr:cNvPr id="26" name="Скругленный прямоугольник 25"/>
        <cdr:cNvSpPr/>
      </cdr:nvSpPr>
      <cdr:spPr>
        <a:xfrm xmlns:a="http://schemas.openxmlformats.org/drawingml/2006/main">
          <a:off x="3710038" y="571759"/>
          <a:ext cx="408813" cy="11832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0,08%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0.42511</cdr:x>
      <cdr:y>0.21426</cdr:y>
    </cdr:from>
    <cdr:to>
      <cdr:x>0.48019</cdr:x>
      <cdr:y>0.26206</cdr:y>
    </cdr:to>
    <cdr:sp macro="" textlink="">
      <cdr:nvSpPr>
        <cdr:cNvPr id="27" name="Скругленный прямоугольник 26"/>
        <cdr:cNvSpPr/>
      </cdr:nvSpPr>
      <cdr:spPr>
        <a:xfrm xmlns:a="http://schemas.openxmlformats.org/drawingml/2006/main">
          <a:off x="2889768" y="571759"/>
          <a:ext cx="374417" cy="12755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4,13%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0.83554</cdr:x>
      <cdr:y>0.20334</cdr:y>
    </cdr:from>
    <cdr:to>
      <cdr:x>0.89304</cdr:x>
      <cdr:y>0.24801</cdr:y>
    </cdr:to>
    <cdr:sp macro="" textlink="">
      <cdr:nvSpPr>
        <cdr:cNvPr id="28" name="Скругленный прямоугольник 27"/>
        <cdr:cNvSpPr/>
      </cdr:nvSpPr>
      <cdr:spPr>
        <a:xfrm xmlns:a="http://schemas.openxmlformats.org/drawingml/2006/main">
          <a:off x="5679744" y="542621"/>
          <a:ext cx="390867" cy="11920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0,12%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0.70213</cdr:x>
      <cdr:y>0.21426</cdr:y>
    </cdr:from>
    <cdr:to>
      <cdr:x>0.75274</cdr:x>
      <cdr:y>0.2586</cdr:y>
    </cdr:to>
    <cdr:sp macro="" textlink="">
      <cdr:nvSpPr>
        <cdr:cNvPr id="29" name="Скругленный прямоугольник 28"/>
        <cdr:cNvSpPr/>
      </cdr:nvSpPr>
      <cdr:spPr>
        <a:xfrm xmlns:a="http://schemas.openxmlformats.org/drawingml/2006/main">
          <a:off x="4772877" y="571759"/>
          <a:ext cx="344031" cy="11832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0,37%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0.79958</cdr:x>
      <cdr:y>0.55771</cdr:y>
    </cdr:from>
    <cdr:to>
      <cdr:x>0.97004</cdr:x>
      <cdr:y>0.69388</cdr:y>
    </cdr:to>
    <cdr:sp macro="" textlink="">
      <cdr:nvSpPr>
        <cdr:cNvPr id="30" name="Прямоугольная выноска 29"/>
        <cdr:cNvSpPr/>
      </cdr:nvSpPr>
      <cdr:spPr>
        <a:xfrm xmlns:a="http://schemas.openxmlformats.org/drawingml/2006/main">
          <a:off x="5435308" y="1488280"/>
          <a:ext cx="1158735" cy="363380"/>
        </a:xfrm>
        <a:prstGeom xmlns:a="http://schemas.openxmlformats.org/drawingml/2006/main" prst="wedgeRectCallout">
          <a:avLst>
            <a:gd name="adj1" fmla="val -60808"/>
            <a:gd name="adj2" fmla="val -103239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Волгоградэнерго</a:t>
          </a:r>
        </a:p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2,11%</a:t>
          </a:r>
          <a:endParaRPr lang="ru-RU" sz="1000" dirty="0">
            <a:solidFill>
              <a:prstClr val="black"/>
            </a:solidFill>
          </a:endParaRPr>
        </a:p>
      </cdr:txBody>
    </cdr:sp>
  </cdr:relSizeAnchor>
</c:userShapes>
</file>

<file path=ppt/drawings/drawing16.xml><?xml version="1.0" encoding="utf-8"?>
<c:userShapes xmlns:c="http://schemas.openxmlformats.org/drawingml/2006/chart">
  <cdr:relSizeAnchor xmlns:cdr="http://schemas.openxmlformats.org/drawingml/2006/chartDrawing">
    <cdr:from>
      <cdr:x>0.05993</cdr:x>
      <cdr:y>0</cdr:y>
    </cdr:from>
    <cdr:to>
      <cdr:x>0.21339</cdr:x>
      <cdr:y>0.09718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97122" y="-3714254"/>
          <a:ext cx="1016890" cy="25509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Правобережные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0.20871</cdr:x>
      <cdr:y>0.01884</cdr:y>
    </cdr:from>
    <cdr:to>
      <cdr:x>0.36323</cdr:x>
      <cdr:y>0.08694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82993" y="49447"/>
          <a:ext cx="1023901" cy="1787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Левобережные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0.53711</cdr:x>
      <cdr:y>0.02453</cdr:y>
    </cdr:from>
    <cdr:to>
      <cdr:x>0.64265</cdr:x>
      <cdr:y>0.07876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4936913" y="71658"/>
          <a:ext cx="970051" cy="15840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0.81687</cdr:x>
      <cdr:y>0.01624</cdr:y>
    </cdr:from>
    <cdr:to>
      <cdr:x>0.95986</cdr:x>
      <cdr:y>0.08767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412863" y="42643"/>
          <a:ext cx="947499" cy="18750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Урюпинские</a:t>
          </a:r>
          <a:r>
            <a:rPr lang="ru-RU" sz="900" b="1" baseline="0" dirty="0">
              <a:solidFill>
                <a:schemeClr val="tx2"/>
              </a:solidFill>
            </a:rPr>
            <a:t> ЭС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0.35883</cdr:x>
      <cdr:y>0.01958</cdr:y>
    </cdr:from>
    <cdr:to>
      <cdr:x>0.5165</cdr:x>
      <cdr:y>0.08432</cdr:y>
    </cdr:to>
    <cdr:sp macro="" textlink="">
      <cdr:nvSpPr>
        <cdr:cNvPr id="13" name="Прямоугольник 3"/>
        <cdr:cNvSpPr/>
      </cdr:nvSpPr>
      <cdr:spPr>
        <a:xfrm xmlns:a="http://schemas.openxmlformats.org/drawingml/2006/main">
          <a:off x="2377737" y="51411"/>
          <a:ext cx="1044774" cy="1699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Волгоградские 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0.51893</cdr:x>
      <cdr:y>0.03576</cdr:y>
    </cdr:from>
    <cdr:to>
      <cdr:x>0.64265</cdr:x>
      <cdr:y>0.07876</cdr:y>
    </cdr:to>
    <cdr:sp macro="" textlink="">
      <cdr:nvSpPr>
        <cdr:cNvPr id="14" name="Прямоугольник 5"/>
        <cdr:cNvSpPr/>
      </cdr:nvSpPr>
      <cdr:spPr>
        <a:xfrm xmlns:a="http://schemas.openxmlformats.org/drawingml/2006/main">
          <a:off x="4761034" y="101841"/>
          <a:ext cx="1135134" cy="12246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15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0.66795</cdr:x>
      <cdr:y>0.01094</cdr:y>
    </cdr:from>
    <cdr:to>
      <cdr:x>0.7996</cdr:x>
      <cdr:y>0.08572</cdr:y>
    </cdr:to>
    <cdr:sp macro="" textlink="">
      <cdr:nvSpPr>
        <cdr:cNvPr id="16" name="Прямоугольник 7"/>
        <cdr:cNvSpPr/>
      </cdr:nvSpPr>
      <cdr:spPr>
        <a:xfrm xmlns:a="http://schemas.openxmlformats.org/drawingml/2006/main">
          <a:off x="4426069" y="28730"/>
          <a:ext cx="872357" cy="19630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/>
        <a:p xmlns:a="http://schemas.openxmlformats.org/drawingml/2006/main">
          <a:pPr algn="ctr"/>
          <a:r>
            <a:rPr lang="ru-RU" sz="900" b="1" dirty="0" err="1">
              <a:solidFill>
                <a:schemeClr val="tx2"/>
              </a:solidFill>
            </a:rPr>
            <a:t>Камышинские</a:t>
          </a:r>
          <a:r>
            <a:rPr lang="ru-RU" sz="900" b="1" dirty="0">
              <a:solidFill>
                <a:schemeClr val="tx2"/>
              </a:solidFill>
            </a:rPr>
            <a:t> ЭС</a:t>
          </a:r>
        </a:p>
      </cdr:txBody>
    </cdr:sp>
  </cdr:relSizeAnchor>
  <cdr:relSizeAnchor xmlns:cdr="http://schemas.openxmlformats.org/drawingml/2006/chartDrawing">
    <cdr:from>
      <cdr:x>0.51302</cdr:x>
      <cdr:y>0.02656</cdr:y>
    </cdr:from>
    <cdr:to>
      <cdr:x>0.6595</cdr:x>
      <cdr:y>0.08256</cdr:y>
    </cdr:to>
    <cdr:sp macro="" textlink="">
      <cdr:nvSpPr>
        <cdr:cNvPr id="20" name="Прямоугольник 19"/>
        <cdr:cNvSpPr/>
      </cdr:nvSpPr>
      <cdr:spPr>
        <a:xfrm xmlns:a="http://schemas.openxmlformats.org/drawingml/2006/main">
          <a:off x="3399443" y="69727"/>
          <a:ext cx="970625" cy="14700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900" b="1" dirty="0">
              <a:solidFill>
                <a:schemeClr val="tx2"/>
              </a:solidFill>
            </a:rPr>
            <a:t>Михайловские</a:t>
          </a:r>
          <a:r>
            <a:rPr lang="ru-RU" sz="900" b="1" baseline="0" dirty="0">
              <a:solidFill>
                <a:schemeClr val="tx2"/>
              </a:solidFill>
            </a:rPr>
            <a:t> ЭС</a:t>
          </a:r>
          <a:r>
            <a:rPr lang="ru-RU" sz="900" b="1" dirty="0">
              <a:solidFill>
                <a:schemeClr val="tx2"/>
              </a:solidFill>
            </a:rPr>
            <a:t> </a:t>
          </a:r>
        </a:p>
      </cdr:txBody>
    </cdr:sp>
  </cdr:relSizeAnchor>
  <cdr:relSizeAnchor xmlns:cdr="http://schemas.openxmlformats.org/drawingml/2006/chartDrawing">
    <cdr:from>
      <cdr:x>0.11828</cdr:x>
      <cdr:y>0.09866</cdr:y>
    </cdr:from>
    <cdr:to>
      <cdr:x>0.15981</cdr:x>
      <cdr:y>0.20081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783770" y="258984"/>
          <a:ext cx="275210" cy="268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1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0.25738</cdr:x>
      <cdr:y>0.08288</cdr:y>
    </cdr:from>
    <cdr:to>
      <cdr:x>0.30545</cdr:x>
      <cdr:y>0.18503</cdr:y>
    </cdr:to>
    <cdr:sp macro="" textlink="">
      <cdr:nvSpPr>
        <cdr:cNvPr id="18" name="Овал 17"/>
        <cdr:cNvSpPr/>
      </cdr:nvSpPr>
      <cdr:spPr>
        <a:xfrm xmlns:a="http://schemas.openxmlformats.org/drawingml/2006/main">
          <a:off x="1705458" y="217556"/>
          <a:ext cx="318588" cy="268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5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0.42887</cdr:x>
      <cdr:y>0.0864</cdr:y>
    </cdr:from>
    <cdr:to>
      <cdr:x>0.46928</cdr:x>
      <cdr:y>0.18855</cdr:y>
    </cdr:to>
    <cdr:sp macro="" textlink="">
      <cdr:nvSpPr>
        <cdr:cNvPr id="19" name="Овал 18"/>
        <cdr:cNvSpPr/>
      </cdr:nvSpPr>
      <cdr:spPr>
        <a:xfrm xmlns:a="http://schemas.openxmlformats.org/drawingml/2006/main">
          <a:off x="2841842" y="226799"/>
          <a:ext cx="267770" cy="2681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0.72599</cdr:x>
      <cdr:y>0.09339</cdr:y>
    </cdr:from>
    <cdr:to>
      <cdr:x>0.76962</cdr:x>
      <cdr:y>0.19554</cdr:y>
    </cdr:to>
    <cdr:sp macro="" textlink="">
      <cdr:nvSpPr>
        <cdr:cNvPr id="21" name="Овал 20"/>
        <cdr:cNvSpPr/>
      </cdr:nvSpPr>
      <cdr:spPr>
        <a:xfrm xmlns:a="http://schemas.openxmlformats.org/drawingml/2006/main">
          <a:off x="4810625" y="245157"/>
          <a:ext cx="289107" cy="2681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6</a:t>
          </a:r>
        </a:p>
      </cdr:txBody>
    </cdr:sp>
  </cdr:relSizeAnchor>
  <cdr:relSizeAnchor xmlns:cdr="http://schemas.openxmlformats.org/drawingml/2006/chartDrawing">
    <cdr:from>
      <cdr:x>0.55833</cdr:x>
      <cdr:y>0.09252</cdr:y>
    </cdr:from>
    <cdr:to>
      <cdr:x>0.6029</cdr:x>
      <cdr:y>0.19467</cdr:y>
    </cdr:to>
    <cdr:sp macro="" textlink="">
      <cdr:nvSpPr>
        <cdr:cNvPr id="22" name="Овал 21"/>
        <cdr:cNvSpPr/>
      </cdr:nvSpPr>
      <cdr:spPr>
        <a:xfrm xmlns:a="http://schemas.openxmlformats.org/drawingml/2006/main">
          <a:off x="3699676" y="242861"/>
          <a:ext cx="295336" cy="26815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4</a:t>
          </a:r>
        </a:p>
      </cdr:txBody>
    </cdr:sp>
  </cdr:relSizeAnchor>
  <cdr:relSizeAnchor xmlns:cdr="http://schemas.openxmlformats.org/drawingml/2006/chartDrawing">
    <cdr:from>
      <cdr:x>0.85456</cdr:x>
      <cdr:y>0.09866</cdr:y>
    </cdr:from>
    <cdr:to>
      <cdr:x>0.89885</cdr:x>
      <cdr:y>0.20081</cdr:y>
    </cdr:to>
    <cdr:sp macro="" textlink="">
      <cdr:nvSpPr>
        <cdr:cNvPr id="23" name="Овал 22"/>
        <cdr:cNvSpPr/>
      </cdr:nvSpPr>
      <cdr:spPr>
        <a:xfrm xmlns:a="http://schemas.openxmlformats.org/drawingml/2006/main">
          <a:off x="5662595" y="258990"/>
          <a:ext cx="293480" cy="26815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0.10898</cdr:x>
      <cdr:y>0.22385</cdr:y>
    </cdr:from>
    <cdr:to>
      <cdr:x>0.17206</cdr:x>
      <cdr:y>0.26924</cdr:y>
    </cdr:to>
    <cdr:sp macro="" textlink="">
      <cdr:nvSpPr>
        <cdr:cNvPr id="24" name="Скругленный прямоугольник 23"/>
        <cdr:cNvSpPr/>
      </cdr:nvSpPr>
      <cdr:spPr>
        <a:xfrm xmlns:a="http://schemas.openxmlformats.org/drawingml/2006/main">
          <a:off x="722131" y="587629"/>
          <a:ext cx="417992" cy="11914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-0,60%</a:t>
          </a:r>
        </a:p>
      </cdr:txBody>
    </cdr:sp>
  </cdr:relSizeAnchor>
  <cdr:relSizeAnchor xmlns:cdr="http://schemas.openxmlformats.org/drawingml/2006/chartDrawing">
    <cdr:from>
      <cdr:x>0.25394</cdr:x>
      <cdr:y>0.2133</cdr:y>
    </cdr:from>
    <cdr:to>
      <cdr:x>0.31702</cdr:x>
      <cdr:y>0.25868</cdr:y>
    </cdr:to>
    <cdr:sp macro="" textlink="">
      <cdr:nvSpPr>
        <cdr:cNvPr id="25" name="Скругленный прямоугольник 24"/>
        <cdr:cNvSpPr/>
      </cdr:nvSpPr>
      <cdr:spPr>
        <a:xfrm xmlns:a="http://schemas.openxmlformats.org/drawingml/2006/main">
          <a:off x="1682712" y="559919"/>
          <a:ext cx="417992" cy="11914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0,257%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0.42139</cdr:x>
      <cdr:y>0.20626</cdr:y>
    </cdr:from>
    <cdr:to>
      <cdr:x>0.47993</cdr:x>
      <cdr:y>0.2512</cdr:y>
    </cdr:to>
    <cdr:sp macro="" textlink="">
      <cdr:nvSpPr>
        <cdr:cNvPr id="26" name="Скругленный прямоугольник 25"/>
        <cdr:cNvSpPr/>
      </cdr:nvSpPr>
      <cdr:spPr>
        <a:xfrm xmlns:a="http://schemas.openxmlformats.org/drawingml/2006/main">
          <a:off x="2792276" y="541447"/>
          <a:ext cx="387905" cy="11797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-0,37%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0.54805</cdr:x>
      <cdr:y>0.21682</cdr:y>
    </cdr:from>
    <cdr:to>
      <cdr:x>0.61113</cdr:x>
      <cdr:y>0.26221</cdr:y>
    </cdr:to>
    <cdr:sp macro="" textlink="">
      <cdr:nvSpPr>
        <cdr:cNvPr id="27" name="Скругленный прямоугольник 26"/>
        <cdr:cNvSpPr/>
      </cdr:nvSpPr>
      <cdr:spPr>
        <a:xfrm xmlns:a="http://schemas.openxmlformats.org/drawingml/2006/main">
          <a:off x="3631580" y="569158"/>
          <a:ext cx="417989" cy="11915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0,05%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0.72042</cdr:x>
      <cdr:y>0.22034</cdr:y>
    </cdr:from>
    <cdr:to>
      <cdr:x>0.7835</cdr:x>
      <cdr:y>0.26572</cdr:y>
    </cdr:to>
    <cdr:sp macro="" textlink="">
      <cdr:nvSpPr>
        <cdr:cNvPr id="28" name="Скругленный прямоугольник 27"/>
        <cdr:cNvSpPr/>
      </cdr:nvSpPr>
      <cdr:spPr>
        <a:xfrm xmlns:a="http://schemas.openxmlformats.org/drawingml/2006/main">
          <a:off x="4773727" y="578408"/>
          <a:ext cx="417989" cy="11912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0,33%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0.84495</cdr:x>
      <cdr:y>0.22033</cdr:y>
    </cdr:from>
    <cdr:to>
      <cdr:x>0.90803</cdr:x>
      <cdr:y>0.26572</cdr:y>
    </cdr:to>
    <cdr:sp macro="" textlink="">
      <cdr:nvSpPr>
        <cdr:cNvPr id="29" name="Скругленный прямоугольник 28"/>
        <cdr:cNvSpPr/>
      </cdr:nvSpPr>
      <cdr:spPr>
        <a:xfrm xmlns:a="http://schemas.openxmlformats.org/drawingml/2006/main">
          <a:off x="5598931" y="578392"/>
          <a:ext cx="417992" cy="11914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0,04%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0.62756</cdr:x>
      <cdr:y>0.54401</cdr:y>
    </cdr:from>
    <cdr:to>
      <cdr:x>0.80243</cdr:x>
      <cdr:y>0.68243</cdr:y>
    </cdr:to>
    <cdr:sp macro="" textlink="">
      <cdr:nvSpPr>
        <cdr:cNvPr id="30" name="Прямоугольная выноска 29"/>
        <cdr:cNvSpPr/>
      </cdr:nvSpPr>
      <cdr:spPr>
        <a:xfrm xmlns:a="http://schemas.openxmlformats.org/drawingml/2006/main">
          <a:off x="4158435" y="1428063"/>
          <a:ext cx="1158751" cy="363373"/>
        </a:xfrm>
        <a:prstGeom xmlns:a="http://schemas.openxmlformats.org/drawingml/2006/main" prst="wedgeRectCallout">
          <a:avLst>
            <a:gd name="adj1" fmla="val -30519"/>
            <a:gd name="adj2" fmla="val -171868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Волгоградэнерго </a:t>
          </a:r>
        </a:p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-0,21%</a:t>
          </a:r>
          <a:endParaRPr lang="ru-RU" sz="1000" dirty="0">
            <a:solidFill>
              <a:prstClr val="black"/>
            </a:solidFill>
          </a:endParaRPr>
        </a:p>
      </cdr:txBody>
    </cdr:sp>
  </cdr:relSizeAnchor>
</c:userShapes>
</file>

<file path=ppt/drawings/drawing17.xml><?xml version="1.0" encoding="utf-8"?>
<c:userShapes xmlns:c="http://schemas.openxmlformats.org/drawingml/2006/chart">
  <cdr:relSizeAnchor xmlns:cdr="http://schemas.openxmlformats.org/drawingml/2006/chartDrawing">
    <cdr:from>
      <cdr:x>0.79646</cdr:x>
      <cdr:y>0</cdr:y>
    </cdr:from>
    <cdr:to>
      <cdr:x>0.9744</cdr:x>
      <cdr:y>0.13185</cdr:y>
    </cdr:to>
    <cdr:sp macro="" textlink="">
      <cdr:nvSpPr>
        <cdr:cNvPr id="2" name="Прямоугольная выноска 1"/>
        <cdr:cNvSpPr/>
      </cdr:nvSpPr>
      <cdr:spPr>
        <a:xfrm xmlns:a="http://schemas.openxmlformats.org/drawingml/2006/main">
          <a:off x="5291657" y="0"/>
          <a:ext cx="1182229" cy="347591"/>
        </a:xfrm>
        <a:prstGeom xmlns:a="http://schemas.openxmlformats.org/drawingml/2006/main" prst="wedgeRectCallout">
          <a:avLst>
            <a:gd name="adj1" fmla="val -22396"/>
            <a:gd name="adj2" fmla="val 172780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Калмэнерго </a:t>
          </a:r>
        </a:p>
        <a:p xmlns:a="http://schemas.openxmlformats.org/drawingml/2006/main">
          <a:pPr algn="ctr"/>
          <a:r>
            <a:rPr lang="ru-RU" sz="1000" dirty="0"/>
            <a:t>2</a:t>
          </a:r>
          <a:r>
            <a:rPr lang="ru-RU" sz="1000" dirty="0" smtClean="0"/>
            <a:t> шт./чел</a:t>
          </a:r>
          <a:endParaRPr lang="ru-RU" sz="1000" dirty="0"/>
        </a:p>
      </cdr:txBody>
    </cdr:sp>
  </cdr:relSizeAnchor>
</c:userShapes>
</file>

<file path=ppt/drawings/drawing18.xml><?xml version="1.0" encoding="utf-8"?>
<c:userShapes xmlns:c="http://schemas.openxmlformats.org/drawingml/2006/chart">
  <cdr:relSizeAnchor xmlns:cdr="http://schemas.openxmlformats.org/drawingml/2006/chartDrawing">
    <cdr:from>
      <cdr:x>0.77957</cdr:x>
      <cdr:y>0.18734</cdr:y>
    </cdr:from>
    <cdr:to>
      <cdr:x>0.9744</cdr:x>
      <cdr:y>0.39578</cdr:y>
    </cdr:to>
    <cdr:sp macro="" textlink="">
      <cdr:nvSpPr>
        <cdr:cNvPr id="2" name="Прямоугольная выноска 1"/>
        <cdr:cNvSpPr/>
      </cdr:nvSpPr>
      <cdr:spPr>
        <a:xfrm xmlns:a="http://schemas.openxmlformats.org/drawingml/2006/main">
          <a:off x="5179444" y="484591"/>
          <a:ext cx="1294446" cy="539170"/>
        </a:xfrm>
        <a:prstGeom xmlns:a="http://schemas.openxmlformats.org/drawingml/2006/main" prst="wedgeRectCallout">
          <a:avLst>
            <a:gd name="adj1" fmla="val -36224"/>
            <a:gd name="adj2" fmla="val 95470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Калмэнерго </a:t>
          </a:r>
        </a:p>
        <a:p xmlns:a="http://schemas.openxmlformats.org/drawingml/2006/main">
          <a:pPr algn="ctr"/>
          <a:r>
            <a:rPr lang="ru-RU" sz="1000" dirty="0" smtClean="0"/>
            <a:t>21,13 </a:t>
          </a:r>
          <a:r>
            <a:rPr lang="ru-RU" sz="1000" dirty="0" err="1" smtClean="0"/>
            <a:t>тыс.кВтч</a:t>
          </a:r>
          <a:r>
            <a:rPr lang="ru-RU" sz="1000" dirty="0" smtClean="0"/>
            <a:t>/чел</a:t>
          </a:r>
          <a:endParaRPr lang="ru-RU" sz="1000" dirty="0"/>
        </a:p>
      </cdr:txBody>
    </cdr:sp>
  </cdr:relSizeAnchor>
</c:userShapes>
</file>

<file path=ppt/drawings/drawing19.xml><?xml version="1.0" encoding="utf-8"?>
<c:userShapes xmlns:c="http://schemas.openxmlformats.org/drawingml/2006/chart">
  <cdr:relSizeAnchor xmlns:cdr="http://schemas.openxmlformats.org/drawingml/2006/chartDrawing">
    <cdr:from>
      <cdr:x>0.05819</cdr:x>
      <cdr:y>0.02007</cdr:y>
    </cdr:from>
    <cdr:to>
      <cdr:x>0.14493</cdr:x>
      <cdr:y>0.07358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31324" y="46839"/>
          <a:ext cx="642991" cy="12488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ЦЭС  18,70%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0.17504</cdr:x>
      <cdr:y>0.01613</cdr:y>
    </cdr:from>
    <cdr:to>
      <cdr:x>0.24857</cdr:x>
      <cdr:y>0.07522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297525" y="37651"/>
          <a:ext cx="545067" cy="13791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ЗЭС 22,20%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0.28304</cdr:x>
      <cdr:y>0.0145</cdr:y>
    </cdr:from>
    <cdr:to>
      <cdr:x>0.36095</cdr:x>
      <cdr:y>0.07358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098108" y="33839"/>
          <a:ext cx="577535" cy="13788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ВЭС 31,45%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0.39772</cdr:x>
      <cdr:y>0.02118</cdr:y>
    </cdr:from>
    <cdr:to>
      <cdr:x>0.50273</cdr:x>
      <cdr:y>0.07692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955818" y="48004"/>
          <a:ext cx="780391" cy="1263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ЮЭС 30,47%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0.50481</cdr:x>
      <cdr:y>0</cdr:y>
    </cdr:from>
    <cdr:to>
      <cdr:x>0.60357</cdr:x>
      <cdr:y>0.10423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751702" y="-1218905"/>
          <a:ext cx="733954" cy="23624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ЮЗЭС 25,45%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0.62305</cdr:x>
      <cdr:y>0.02453</cdr:y>
    </cdr:from>
    <cdr:to>
      <cdr:x>0.70849</cdr:x>
      <cdr:y>0.08027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715000" y="69861"/>
          <a:ext cx="783678" cy="1587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СВЭС 30,06%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0.74351</cdr:x>
      <cdr:y>0.01586</cdr:y>
    </cdr:from>
    <cdr:to>
      <cdr:x>0.84749</cdr:x>
      <cdr:y>0.0809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511536" y="37024"/>
          <a:ext cx="770789" cy="15179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07D93AA-9BAE-489F-AF9C-3CE7DC40618D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ЮВЭС 27,05%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0.86812</cdr:x>
      <cdr:y>0.01784</cdr:y>
    </cdr:from>
    <cdr:to>
      <cdr:x>0.95742</cdr:x>
      <cdr:y>0.07358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7962900" y="50808"/>
          <a:ext cx="819150" cy="1587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СЭС  23,37%</a:t>
          </a:fld>
          <a:endParaRPr lang="ru-RU" sz="900" b="1">
            <a:solidFill>
              <a:schemeClr val="tx2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0.04821</cdr:x>
      <cdr:y>0.04094</cdr:y>
    </cdr:from>
    <cdr:to>
      <cdr:x>0.24089</cdr:x>
      <cdr:y>0.14436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72717" y="112087"/>
          <a:ext cx="1489633" cy="28312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2F9A7E7-8BAC-4304-9FA8-4029F6B2A553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Астраханьэнерго   -38,75%</a:t>
          </a:fld>
          <a:endParaRPr lang="ru-RU" sz="10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0.2938</cdr:x>
      <cdr:y>0.0413</cdr:y>
    </cdr:from>
    <cdr:to>
      <cdr:x>0.49219</cdr:x>
      <cdr:y>0.10842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271408" y="113055"/>
          <a:ext cx="1533768" cy="18375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F714452-B28B-4860-8156-865F798299D9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Волгоградэнерго   -25,09%</a:t>
          </a:fld>
          <a:endParaRPr lang="ru-RU" sz="10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0.54564</cdr:x>
      <cdr:y>0.03506</cdr:y>
    </cdr:from>
    <cdr:to>
      <cdr:x>0.69301</cdr:x>
      <cdr:y>0.1146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4218406" y="95991"/>
          <a:ext cx="1139336" cy="21775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6D89047-D8AD-4906-AF76-38CAFFC72F6D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Калмэнерго -15,41%</a:t>
          </a:fld>
          <a:endParaRPr lang="ru-RU" sz="10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0.73692</cdr:x>
      <cdr:y>0.04673</cdr:y>
    </cdr:from>
    <cdr:to>
      <cdr:x>0.91099</cdr:x>
      <cdr:y>0.10221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697252" y="127941"/>
          <a:ext cx="1345757" cy="15188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E5D3CF5-3513-4E21-8317-A435D94ECFC5}" type="TxLink">
            <a:rPr lang="ru-RU" sz="10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Ростовэнерго -4,89%</a:t>
          </a:fld>
          <a:endParaRPr lang="ru-RU" sz="10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0.65352</cdr:x>
      <cdr:y>0.02083</cdr:y>
    </cdr:from>
    <cdr:to>
      <cdr:x>0.7094</cdr:x>
      <cdr:y>0.07197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5907291" y="69850"/>
          <a:ext cx="505155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27E894AA-8868-48ED-A46F-AFB6AE555727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0.88451</cdr:x>
      <cdr:y>0.02652</cdr:y>
    </cdr:from>
    <cdr:to>
      <cdr:x>0.94039</cdr:x>
      <cdr:y>0.07765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7995264" y="88900"/>
          <a:ext cx="505155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F615D04-260A-4BA7-8AD2-A4B62A2D90F0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</c:userShapes>
</file>

<file path=ppt/drawings/drawing20.xml><?xml version="1.0" encoding="utf-8"?>
<c:userShapes xmlns:c="http://schemas.openxmlformats.org/drawingml/2006/chart">
  <cdr:relSizeAnchor xmlns:cdr="http://schemas.openxmlformats.org/drawingml/2006/chartDrawing">
    <cdr:from>
      <cdr:x>0.05335</cdr:x>
      <cdr:y>0.01886</cdr:y>
    </cdr:from>
    <cdr:to>
      <cdr:x>0.15476</cdr:x>
      <cdr:y>0.06147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88004" y="51016"/>
          <a:ext cx="737488" cy="11526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2F9A7E7-8BAC-4304-9FA8-4029F6B2A553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ЦЭС -15,56%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0.1792</cdr:x>
      <cdr:y>0.01134</cdr:y>
    </cdr:from>
    <cdr:to>
      <cdr:x>0.25851</cdr:x>
      <cdr:y>0.06152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303189" y="30687"/>
          <a:ext cx="576769" cy="1357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F714452-B28B-4860-8156-865F798299D9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ЗЭС -6,90%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0.28297</cdr:x>
      <cdr:y>0.01657</cdr:y>
    </cdr:from>
    <cdr:to>
      <cdr:x>0.38059</cdr:x>
      <cdr:y>0.06393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057843" y="44836"/>
          <a:ext cx="709926" cy="12811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6D89047-D8AD-4906-AF76-38CAFFC72F6D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ВЭС -11,11%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0.40501</cdr:x>
      <cdr:y>0.02339</cdr:y>
    </cdr:from>
    <cdr:to>
      <cdr:x>0.48743</cdr:x>
      <cdr:y>0.07358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945363" y="63279"/>
          <a:ext cx="599386" cy="13576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E5D3CF5-3513-4E21-8317-A435D94ECFC5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ЮЭС -6,83%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0.51778</cdr:x>
      <cdr:y>0.03376</cdr:y>
    </cdr:from>
    <cdr:to>
      <cdr:x>0.60189</cdr:x>
      <cdr:y>0.06407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765486" y="91321"/>
          <a:ext cx="611677" cy="8199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61EAEA4-E993-4BCB-B8A4-2B4A91824089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ЮЗЭС 7,01%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0.62488</cdr:x>
      <cdr:y>0.01699</cdr:y>
    </cdr:from>
    <cdr:to>
      <cdr:x>0.7329</cdr:x>
      <cdr:y>0.07003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544309" y="45958"/>
          <a:ext cx="785558" cy="14347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27E894AA-8868-48ED-A46F-AFB6AE555727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СВЭС  -12,37%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0.73602</cdr:x>
      <cdr:y>0.01888</cdr:y>
    </cdr:from>
    <cdr:to>
      <cdr:x>0.85751</cdr:x>
      <cdr:y>0.05771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352594" y="51082"/>
          <a:ext cx="883516" cy="10503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BBA2C9-4664-4D31-9941-E22737771C93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ЮВЭС -6,60%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0.86152</cdr:x>
      <cdr:y>0.00792</cdr:y>
    </cdr:from>
    <cdr:to>
      <cdr:x>0.95664</cdr:x>
      <cdr:y>0.06094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6265295" y="21420"/>
          <a:ext cx="691744" cy="14342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F615D04-260A-4BA7-8AD2-A4B62A2D90F0}" type="TxLink">
            <a:rPr lang="ru-RU" sz="900" b="1" i="0" u="none" strike="noStrike">
              <a:solidFill>
                <a:schemeClr val="tx2"/>
              </a:solidFill>
              <a:latin typeface="Calibri"/>
              <a:cs typeface="Calibri"/>
            </a:rPr>
            <a:pPr algn="ctr"/>
            <a:t>СЭС -8,28%</a:t>
          </a:fld>
          <a:endParaRPr lang="ru-RU" sz="900" b="1" dirty="0">
            <a:solidFill>
              <a:schemeClr val="tx2"/>
            </a:solidFill>
          </a:endParaRPr>
        </a:p>
      </cdr:txBody>
    </cdr:sp>
  </cdr:relSizeAnchor>
</c:userShapes>
</file>

<file path=ppt/drawings/drawing21.xml><?xml version="1.0" encoding="utf-8"?>
<c:userShapes xmlns:c="http://schemas.openxmlformats.org/drawingml/2006/chart">
  <cdr:relSizeAnchor xmlns:cdr="http://schemas.openxmlformats.org/drawingml/2006/chartDrawing">
    <cdr:from>
      <cdr:x>0.06695</cdr:x>
      <cdr:y>0.02007</cdr:y>
    </cdr:from>
    <cdr:to>
      <cdr:x>0.12283</cdr:x>
      <cdr:y>0.08027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614070" y="57146"/>
          <a:ext cx="512564" cy="17144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ЦЭС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0.17344</cdr:x>
      <cdr:y>0.02089</cdr:y>
    </cdr:from>
    <cdr:to>
      <cdr:x>0.22933</cdr:x>
      <cdr:y>0.08109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174795" y="53135"/>
          <a:ext cx="378564" cy="1531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ЗЭС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0.27001</cdr:x>
      <cdr:y>0.03231</cdr:y>
    </cdr:from>
    <cdr:to>
      <cdr:x>0.32589</cdr:x>
      <cdr:y>0.09251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1828872" y="82195"/>
          <a:ext cx="378496" cy="15313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0.39778</cdr:x>
      <cdr:y>0.0273</cdr:y>
    </cdr:from>
    <cdr:to>
      <cdr:x>0.45366</cdr:x>
      <cdr:y>0.0875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694308" y="69436"/>
          <a:ext cx="378496" cy="15313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0.50994</cdr:x>
      <cdr:y>0.03223</cdr:y>
    </cdr:from>
    <cdr:to>
      <cdr:x>0.56583</cdr:x>
      <cdr:y>0.09243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454009" y="81987"/>
          <a:ext cx="378563" cy="15313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ЮЗЭС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0.62368</cdr:x>
      <cdr:y>0.02852</cdr:y>
    </cdr:from>
    <cdr:to>
      <cdr:x>0.67956</cdr:x>
      <cdr:y>0.08872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224404" y="72549"/>
          <a:ext cx="378496" cy="1531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СВЭС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0.71592</cdr:x>
      <cdr:y>0.02927</cdr:y>
    </cdr:from>
    <cdr:to>
      <cdr:x>0.79205</cdr:x>
      <cdr:y>0.07832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4979650" y="70976"/>
          <a:ext cx="529527" cy="11896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07D93AA-9BAE-489F-AF9C-3CE7DC40618D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ЮВЭС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0.85144</cdr:x>
      <cdr:y>0.02893</cdr:y>
    </cdr:from>
    <cdr:to>
      <cdr:x>0.90732</cdr:x>
      <cdr:y>0.08912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67115" y="73602"/>
          <a:ext cx="378496" cy="15311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0.07048</cdr:x>
      <cdr:y>0.21467</cdr:y>
    </cdr:from>
    <cdr:to>
      <cdr:x>0.11558</cdr:x>
      <cdr:y>0.26569</cdr:y>
    </cdr:to>
    <cdr:sp macro="" textlink="">
      <cdr:nvSpPr>
        <cdr:cNvPr id="11" name="Скругленный прямоугольник 10"/>
        <cdr:cNvSpPr/>
      </cdr:nvSpPr>
      <cdr:spPr>
        <a:xfrm xmlns:a="http://schemas.openxmlformats.org/drawingml/2006/main">
          <a:off x="477367" y="546064"/>
          <a:ext cx="305488" cy="12977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vertOverflow="clip" lIns="36000" tIns="0" rIns="36000" bIns="0"/>
        <a:lstStyle xmlns:a="http://schemas.openxmlformats.org/drawingml/2006/main"/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2,46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0.1812</cdr:x>
      <cdr:y>0.21697</cdr:y>
    </cdr:from>
    <cdr:to>
      <cdr:x>0.22333</cdr:x>
      <cdr:y>0.2594</cdr:y>
    </cdr:to>
    <cdr:sp macro="" textlink="">
      <cdr:nvSpPr>
        <cdr:cNvPr id="12" name="Скругленный прямоугольник 11"/>
        <cdr:cNvSpPr/>
      </cdr:nvSpPr>
      <cdr:spPr>
        <a:xfrm xmlns:a="http://schemas.openxmlformats.org/drawingml/2006/main">
          <a:off x="1227320" y="551913"/>
          <a:ext cx="285363" cy="10793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5,50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0.63191</cdr:x>
      <cdr:y>0.22681</cdr:y>
    </cdr:from>
    <cdr:to>
      <cdr:x>0.67404</cdr:x>
      <cdr:y>0.26925</cdr:y>
    </cdr:to>
    <cdr:sp macro="" textlink="">
      <cdr:nvSpPr>
        <cdr:cNvPr id="13" name="Скругленный прямоугольник 12"/>
        <cdr:cNvSpPr/>
      </cdr:nvSpPr>
      <cdr:spPr>
        <a:xfrm xmlns:a="http://schemas.openxmlformats.org/drawingml/2006/main">
          <a:off x="4280145" y="576960"/>
          <a:ext cx="285351" cy="10794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3,01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0.51682</cdr:x>
      <cdr:y>0.22898</cdr:y>
    </cdr:from>
    <cdr:to>
      <cdr:x>0.55895</cdr:x>
      <cdr:y>0.27142</cdr:y>
    </cdr:to>
    <cdr:sp macro="" textlink="">
      <cdr:nvSpPr>
        <cdr:cNvPr id="14" name="Скругленный прямоугольник 13"/>
        <cdr:cNvSpPr/>
      </cdr:nvSpPr>
      <cdr:spPr>
        <a:xfrm xmlns:a="http://schemas.openxmlformats.org/drawingml/2006/main">
          <a:off x="3500615" y="582475"/>
          <a:ext cx="285351" cy="10794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4,97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0.40438</cdr:x>
      <cdr:y>0.22127</cdr:y>
    </cdr:from>
    <cdr:to>
      <cdr:x>0.4465</cdr:x>
      <cdr:y>0.2637</cdr:y>
    </cdr:to>
    <cdr:sp macro="" textlink="">
      <cdr:nvSpPr>
        <cdr:cNvPr id="15" name="Скругленный прямоугольник 14"/>
        <cdr:cNvSpPr/>
      </cdr:nvSpPr>
      <cdr:spPr>
        <a:xfrm xmlns:a="http://schemas.openxmlformats.org/drawingml/2006/main">
          <a:off x="2739019" y="562861"/>
          <a:ext cx="285295" cy="10793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4,58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0.27669</cdr:x>
      <cdr:y>0.22483</cdr:y>
    </cdr:from>
    <cdr:to>
      <cdr:x>0.31882</cdr:x>
      <cdr:y>0.26726</cdr:y>
    </cdr:to>
    <cdr:sp macro="" textlink="">
      <cdr:nvSpPr>
        <cdr:cNvPr id="16" name="Скругленный прямоугольник 15"/>
        <cdr:cNvSpPr/>
      </cdr:nvSpPr>
      <cdr:spPr>
        <a:xfrm xmlns:a="http://schemas.openxmlformats.org/drawingml/2006/main">
          <a:off x="1874145" y="571904"/>
          <a:ext cx="285351" cy="10794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8,01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0.85936</cdr:x>
      <cdr:y>0.22898</cdr:y>
    </cdr:from>
    <cdr:to>
      <cdr:x>0.90149</cdr:x>
      <cdr:y>0.27141</cdr:y>
    </cdr:to>
    <cdr:sp macro="" textlink="">
      <cdr:nvSpPr>
        <cdr:cNvPr id="17" name="Скругленный прямоугольник 16"/>
        <cdr:cNvSpPr/>
      </cdr:nvSpPr>
      <cdr:spPr>
        <a:xfrm xmlns:a="http://schemas.openxmlformats.org/drawingml/2006/main">
          <a:off x="5820744" y="582481"/>
          <a:ext cx="285363" cy="10793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2,22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0.73344</cdr:x>
      <cdr:y>0.23008</cdr:y>
    </cdr:from>
    <cdr:to>
      <cdr:x>0.77557</cdr:x>
      <cdr:y>0.27251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4967836" y="585282"/>
          <a:ext cx="285362" cy="10793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6,99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0.06721</cdr:x>
      <cdr:y>0.01827</cdr:y>
    </cdr:from>
    <cdr:to>
      <cdr:x>0.12309</cdr:x>
      <cdr:y>0.07847</cdr:y>
    </cdr:to>
    <cdr:sp macro="" textlink="">
      <cdr:nvSpPr>
        <cdr:cNvPr id="19" name="Прямоугольник 18"/>
        <cdr:cNvSpPr/>
      </cdr:nvSpPr>
      <cdr:spPr>
        <a:xfrm xmlns:a="http://schemas.openxmlformats.org/drawingml/2006/main">
          <a:off x="455221" y="46466"/>
          <a:ext cx="378497" cy="153135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ЦЭС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0.01814</cdr:x>
      <cdr:y>0.81066</cdr:y>
    </cdr:from>
    <cdr:to>
      <cdr:x>0.19268</cdr:x>
      <cdr:y>0.9327</cdr:y>
    </cdr:to>
    <cdr:sp macro="" textlink="">
      <cdr:nvSpPr>
        <cdr:cNvPr id="20" name="Прямоугольная выноска 19"/>
        <cdr:cNvSpPr/>
      </cdr:nvSpPr>
      <cdr:spPr>
        <a:xfrm xmlns:a="http://schemas.openxmlformats.org/drawingml/2006/main">
          <a:off x="122869" y="2062134"/>
          <a:ext cx="1182225" cy="310451"/>
        </a:xfrm>
        <a:prstGeom xmlns:a="http://schemas.openxmlformats.org/drawingml/2006/main" prst="wedgeRectCallout">
          <a:avLst>
            <a:gd name="adj1" fmla="val -5218"/>
            <a:gd name="adj2" fmla="val -339629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Ростовэнерго </a:t>
          </a:r>
        </a:p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4,75 шт./чел</a:t>
          </a:r>
          <a:endParaRPr lang="ru-RU" sz="1000" dirty="0">
            <a:solidFill>
              <a:prstClr val="black"/>
            </a:solidFill>
          </a:endParaRPr>
        </a:p>
      </cdr:txBody>
    </cdr:sp>
  </cdr:relSizeAnchor>
</c:userShapes>
</file>

<file path=ppt/drawings/drawing22.xml><?xml version="1.0" encoding="utf-8"?>
<c:userShapes xmlns:c="http://schemas.openxmlformats.org/drawingml/2006/chart">
  <cdr:relSizeAnchor xmlns:cdr="http://schemas.openxmlformats.org/drawingml/2006/chartDrawing">
    <cdr:from>
      <cdr:x>0.06709</cdr:x>
      <cdr:y>0.03211</cdr:y>
    </cdr:from>
    <cdr:to>
      <cdr:x>0.12297</cdr:x>
      <cdr:y>0.08324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59687" y="93660"/>
          <a:ext cx="382857" cy="14914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2F9A7E7-8BAC-4304-9FA8-4029F6B2A55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ЦЭС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0.18333</cdr:x>
      <cdr:y>0.03788</cdr:y>
    </cdr:from>
    <cdr:to>
      <cdr:x>0.23922</cdr:x>
      <cdr:y>0.08902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681637" y="126998"/>
          <a:ext cx="512655" cy="17146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F714452-B28B-4860-8156-865F798299D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ЗЭС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0.29396</cdr:x>
      <cdr:y>0.03503</cdr:y>
    </cdr:from>
    <cdr:to>
      <cdr:x>0.34984</cdr:x>
      <cdr:y>0.08617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696409" y="117464"/>
          <a:ext cx="512563" cy="171462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6D89047-D8AD-4906-AF76-38CAFFC72F6D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ВЭС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0.40658</cdr:x>
      <cdr:y>0.03928</cdr:y>
    </cdr:from>
    <cdr:to>
      <cdr:x>0.46247</cdr:x>
      <cdr:y>0.09042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785645" y="114581"/>
          <a:ext cx="382926" cy="14917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0E5D3CF5-3513-4E21-8317-A435D94ECFC5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ЮЭС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0.49514</cdr:x>
      <cdr:y>0.04004</cdr:y>
    </cdr:from>
    <cdr:to>
      <cdr:x>0.56148</cdr:x>
      <cdr:y>0.08455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392411" y="116801"/>
          <a:ext cx="454523" cy="12983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661EAEA4-E993-4BCB-B8A4-2B4A9182408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ЮЗЭС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0.6297</cdr:x>
      <cdr:y>0.03104</cdr:y>
    </cdr:from>
    <cdr:to>
      <cdr:x>0.68558</cdr:x>
      <cdr:y>0.08218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314308" y="90553"/>
          <a:ext cx="382857" cy="149171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27E894AA-8868-48ED-A46F-AFB6AE555727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СВЭС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0.74506</cdr:x>
      <cdr:y>0.03355</cdr:y>
    </cdr:from>
    <cdr:to>
      <cdr:x>0.81405</cdr:x>
      <cdr:y>0.06953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5104748" y="97868"/>
          <a:ext cx="472679" cy="104951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BBA2C9-4664-4D31-9941-E22737771C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ЮВЭС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0.85666</cdr:x>
      <cdr:y>0.02021</cdr:y>
    </cdr:from>
    <cdr:to>
      <cdr:x>0.91254</cdr:x>
      <cdr:y>0.07134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869360" y="58940"/>
          <a:ext cx="382857" cy="149142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8F615D04-260A-4BA7-8AD2-A4B62A2D90F0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0.07682</cdr:x>
      <cdr:y>0.08916</cdr:y>
    </cdr:from>
    <cdr:to>
      <cdr:x>0.11323</cdr:x>
      <cdr:y>0.18109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526339" y="260068"/>
          <a:ext cx="249460" cy="268153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5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0.29437</cdr:x>
      <cdr:y>0.09169</cdr:y>
    </cdr:from>
    <cdr:to>
      <cdr:x>0.33324</cdr:x>
      <cdr:y>0.18362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2016851" y="267453"/>
          <a:ext cx="266314" cy="2681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3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0.18976</cdr:x>
      <cdr:y>0.09332</cdr:y>
    </cdr:from>
    <cdr:to>
      <cdr:x>0.22657</cdr:x>
      <cdr:y>0.18525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1300099" y="272222"/>
          <a:ext cx="252200" cy="2681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6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0.75077</cdr:x>
      <cdr:y>0.08855</cdr:y>
    </cdr:from>
    <cdr:to>
      <cdr:x>0.79296</cdr:x>
      <cdr:y>0.18048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5143815" y="258291"/>
          <a:ext cx="289075" cy="268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7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</cdr:x>
      <cdr:y>0.10263</cdr:y>
    </cdr:from>
    <cdr:to>
      <cdr:x>0.54283</cdr:x>
      <cdr:y>0.19456</cdr:y>
    </cdr:to>
    <cdr:sp macro="" textlink="">
      <cdr:nvSpPr>
        <cdr:cNvPr id="14" name="Овал 13"/>
        <cdr:cNvSpPr/>
      </cdr:nvSpPr>
      <cdr:spPr>
        <a:xfrm xmlns:a="http://schemas.openxmlformats.org/drawingml/2006/main">
          <a:off x="3425707" y="299364"/>
          <a:ext cx="293446" cy="2681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1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0.41475</cdr:x>
      <cdr:y>0.09352</cdr:y>
    </cdr:from>
    <cdr:to>
      <cdr:x>0.45492</cdr:x>
      <cdr:y>0.18545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2841621" y="272795"/>
          <a:ext cx="275222" cy="268154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0.63561</cdr:x>
      <cdr:y>0.08622</cdr:y>
    </cdr:from>
    <cdr:to>
      <cdr:x>0.67508</cdr:x>
      <cdr:y>0.17815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4354805" y="251492"/>
          <a:ext cx="270425" cy="2681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 smtClean="0">
              <a:solidFill>
                <a:sysClr val="windowText" lastClr="000000"/>
              </a:solidFill>
            </a:rPr>
            <a:t>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0.86445</cdr:x>
      <cdr:y>0.08622</cdr:y>
    </cdr:from>
    <cdr:to>
      <cdr:x>0.90476</cdr:x>
      <cdr:y>0.17815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5922699" y="251492"/>
          <a:ext cx="276180" cy="26815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8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0.06798</cdr:x>
      <cdr:y>0.20166</cdr:y>
    </cdr:from>
    <cdr:to>
      <cdr:x>0.12475</cdr:x>
      <cdr:y>0.25165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465745" y="588239"/>
          <a:ext cx="388996" cy="145797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74,28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0.40195</cdr:x>
      <cdr:y>0.21139</cdr:y>
    </cdr:from>
    <cdr:to>
      <cdr:x>0.46168</cdr:x>
      <cdr:y>0.25903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2753923" y="616614"/>
          <a:ext cx="409235" cy="138962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101,23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0.49461</cdr:x>
      <cdr:y>0.2131</cdr:y>
    </cdr:from>
    <cdr:to>
      <cdr:x>0.55111</cdr:x>
      <cdr:y>0.25968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3388762" y="621587"/>
          <a:ext cx="387130" cy="13588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348,04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0.61144</cdr:x>
      <cdr:y>0.20125</cdr:y>
    </cdr:from>
    <cdr:to>
      <cdr:x>0.66874</cdr:x>
      <cdr:y>0.24529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4189253" y="587041"/>
          <a:ext cx="392561" cy="12845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86,47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0.75079</cdr:x>
      <cdr:y>0.2041</cdr:y>
    </cdr:from>
    <cdr:to>
      <cdr:x>0.797</cdr:x>
      <cdr:y>0.25162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5143981" y="595353"/>
          <a:ext cx="316603" cy="138619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28,30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0.86478</cdr:x>
      <cdr:y>0.20442</cdr:y>
    </cdr:from>
    <cdr:to>
      <cdr:x>0.90937</cdr:x>
      <cdr:y>0.24891</cdr:y>
    </cdr:to>
    <cdr:sp macro="" textlink="">
      <cdr:nvSpPr>
        <cdr:cNvPr id="23" name="Скругленный прямоугольник 22"/>
        <cdr:cNvSpPr/>
      </cdr:nvSpPr>
      <cdr:spPr>
        <a:xfrm xmlns:a="http://schemas.openxmlformats.org/drawingml/2006/main">
          <a:off x="5924966" y="596282"/>
          <a:ext cx="305504" cy="129774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7,48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0.18399</cdr:x>
      <cdr:y>0.20677</cdr:y>
    </cdr:from>
    <cdr:to>
      <cdr:x>0.23233</cdr:x>
      <cdr:y>0.24702</cdr:y>
    </cdr:to>
    <cdr:sp macro="" textlink="">
      <cdr:nvSpPr>
        <cdr:cNvPr id="24" name="Скругленный прямоугольник 23"/>
        <cdr:cNvSpPr/>
      </cdr:nvSpPr>
      <cdr:spPr>
        <a:xfrm xmlns:a="http://schemas.openxmlformats.org/drawingml/2006/main">
          <a:off x="1260592" y="603130"/>
          <a:ext cx="331197" cy="11740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44,56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0.2868</cdr:x>
      <cdr:y>0.2105</cdr:y>
    </cdr:from>
    <cdr:to>
      <cdr:x>0.34303</cdr:x>
      <cdr:y>0.24729</cdr:y>
    </cdr:to>
    <cdr:sp macro="" textlink="">
      <cdr:nvSpPr>
        <cdr:cNvPr id="25" name="Скругленный прямоугольник 24"/>
        <cdr:cNvSpPr/>
      </cdr:nvSpPr>
      <cdr:spPr>
        <a:xfrm xmlns:a="http://schemas.openxmlformats.org/drawingml/2006/main">
          <a:off x="1964986" y="614012"/>
          <a:ext cx="385255" cy="10731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93,23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0.00106</cdr:x>
      <cdr:y>0.81284</cdr:y>
    </cdr:from>
    <cdr:to>
      <cdr:x>0.19523</cdr:x>
      <cdr:y>0.93741</cdr:y>
    </cdr:to>
    <cdr:sp macro="" textlink="">
      <cdr:nvSpPr>
        <cdr:cNvPr id="26" name="Прямоугольная выноска 25"/>
        <cdr:cNvSpPr/>
      </cdr:nvSpPr>
      <cdr:spPr>
        <a:xfrm xmlns:a="http://schemas.openxmlformats.org/drawingml/2006/main">
          <a:off x="7237" y="2370993"/>
          <a:ext cx="1330376" cy="363373"/>
        </a:xfrm>
        <a:prstGeom xmlns:a="http://schemas.openxmlformats.org/drawingml/2006/main" prst="wedgeRectCallout">
          <a:avLst>
            <a:gd name="adj1" fmla="val -12602"/>
            <a:gd name="adj2" fmla="val -273542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Ростовэнерго </a:t>
          </a:r>
        </a:p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118,2 тыс. </a:t>
          </a:r>
          <a:r>
            <a:rPr lang="ru-RU" sz="1000" dirty="0" err="1" smtClean="0">
              <a:solidFill>
                <a:prstClr val="black"/>
              </a:solidFill>
            </a:rPr>
            <a:t>кВтч</a:t>
          </a:r>
          <a:r>
            <a:rPr lang="ru-RU" sz="1000" dirty="0" smtClean="0">
              <a:solidFill>
                <a:prstClr val="black"/>
              </a:solidFill>
            </a:rPr>
            <a:t>/чел.</a:t>
          </a:r>
          <a:endParaRPr lang="ru-RU" sz="1000" dirty="0">
            <a:solidFill>
              <a:prstClr val="black"/>
            </a:solidFill>
          </a:endParaRPr>
        </a:p>
      </cdr:txBody>
    </cdr:sp>
  </cdr:relSizeAnchor>
</c:userShapes>
</file>

<file path=ppt/drawings/drawing23.xml><?xml version="1.0" encoding="utf-8"?>
<c:userShapes xmlns:c="http://schemas.openxmlformats.org/drawingml/2006/chart">
  <cdr:relSizeAnchor xmlns:cdr="http://schemas.openxmlformats.org/drawingml/2006/chartDrawing">
    <cdr:from>
      <cdr:x>0.07756</cdr:x>
      <cdr:y>0.02371</cdr:y>
    </cdr:from>
    <cdr:to>
      <cdr:x>0.13344</cdr:x>
      <cdr:y>0.08391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500831" y="69084"/>
          <a:ext cx="360852" cy="175377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ЦЭС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0.1869</cdr:x>
      <cdr:y>0.02118</cdr:y>
    </cdr:from>
    <cdr:to>
      <cdr:x>0.24279</cdr:x>
      <cdr:y>0.08138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689462" y="60325"/>
          <a:ext cx="505155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ЗЭС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0.3144</cdr:x>
      <cdr:y>0.02148</cdr:y>
    </cdr:from>
    <cdr:to>
      <cdr:x>0.37028</cdr:x>
      <cdr:y>0.08168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2030304" y="54983"/>
          <a:ext cx="360853" cy="1541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0.40899</cdr:x>
      <cdr:y>0.02875</cdr:y>
    </cdr:from>
    <cdr:to>
      <cdr:x>0.46487</cdr:x>
      <cdr:y>0.08895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641124" y="83760"/>
          <a:ext cx="360852" cy="1753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0.54074</cdr:x>
      <cdr:y>0.02312</cdr:y>
    </cdr:from>
    <cdr:to>
      <cdr:x>0.59663</cdr:x>
      <cdr:y>0.08332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3491928" y="59201"/>
          <a:ext cx="360917" cy="15411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ЮЗЭС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0.6311</cdr:x>
      <cdr:y>0.02067</cdr:y>
    </cdr:from>
    <cdr:to>
      <cdr:x>0.68698</cdr:x>
      <cdr:y>0.08087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075435" y="60207"/>
          <a:ext cx="360853" cy="1753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СВЭС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0.73295</cdr:x>
      <cdr:y>0.02802</cdr:y>
    </cdr:from>
    <cdr:to>
      <cdr:x>0.80908</cdr:x>
      <cdr:y>0.07707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4733123" y="81631"/>
          <a:ext cx="491620" cy="14289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07D93AA-9BAE-489F-AF9C-3CE7DC40618D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ЮВЭС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0.85675</cdr:x>
      <cdr:y>0.02367</cdr:y>
    </cdr:from>
    <cdr:to>
      <cdr:x>0.91263</cdr:x>
      <cdr:y>0.08387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532606" y="68946"/>
          <a:ext cx="360852" cy="17537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0.74651</cdr:x>
      <cdr:y>0.08798</cdr:y>
    </cdr:from>
    <cdr:to>
      <cdr:x>0.79676</cdr:x>
      <cdr:y>0.19273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4820686" y="256301"/>
          <a:ext cx="324494" cy="30516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0.19743</cdr:x>
      <cdr:y>0.08917</cdr:y>
    </cdr:from>
    <cdr:to>
      <cdr:x>0.23943</cdr:x>
      <cdr:y>0.19392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1274930" y="259759"/>
          <a:ext cx="271221" cy="305162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5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0.08219</cdr:x>
      <cdr:y>0.09288</cdr:y>
    </cdr:from>
    <cdr:to>
      <cdr:x>0.12452</cdr:x>
      <cdr:y>0.19762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530741" y="237774"/>
          <a:ext cx="273348" cy="268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0.85987</cdr:x>
      <cdr:y>0.0902</cdr:y>
    </cdr:from>
    <cdr:to>
      <cdr:x>0.90464</cdr:x>
      <cdr:y>0.19495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5552717" y="262784"/>
          <a:ext cx="289109" cy="3051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3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0.66819</cdr:x>
      <cdr:y>0.08311</cdr:y>
    </cdr:from>
    <cdr:to>
      <cdr:x>0.71364</cdr:x>
      <cdr:y>0.18786</cdr:y>
    </cdr:to>
    <cdr:sp macro="" textlink="">
      <cdr:nvSpPr>
        <cdr:cNvPr id="14" name="Овал 13"/>
        <cdr:cNvSpPr/>
      </cdr:nvSpPr>
      <cdr:spPr>
        <a:xfrm xmlns:a="http://schemas.openxmlformats.org/drawingml/2006/main">
          <a:off x="4314939" y="242109"/>
          <a:ext cx="293500" cy="30516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6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0.31818</cdr:x>
      <cdr:y>0.09679</cdr:y>
    </cdr:from>
    <cdr:to>
      <cdr:x>0.36005</cdr:x>
      <cdr:y>0.20153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2054679" y="247790"/>
          <a:ext cx="270381" cy="26814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7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0.41599</cdr:x>
      <cdr:y>0.08917</cdr:y>
    </cdr:from>
    <cdr:to>
      <cdr:x>0.4586</cdr:x>
      <cdr:y>0.19391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2686334" y="259759"/>
          <a:ext cx="275160" cy="30513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8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0.54367</cdr:x>
      <cdr:y>0.09288</cdr:y>
    </cdr:from>
    <cdr:to>
      <cdr:x>0.58643</cdr:x>
      <cdr:y>0.19762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3510790" y="237782"/>
          <a:ext cx="276128" cy="26814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1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0.07321</cdr:x>
      <cdr:y>0.21781</cdr:y>
    </cdr:from>
    <cdr:to>
      <cdr:x>0.13596</cdr:x>
      <cdr:y>0.26853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472752" y="634518"/>
          <a:ext cx="405228" cy="14777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0,126%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0.20479</cdr:x>
      <cdr:y>0.21784</cdr:y>
    </cdr:from>
    <cdr:to>
      <cdr:x>0.26182</cdr:x>
      <cdr:y>0.26849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1322470" y="634628"/>
          <a:ext cx="368279" cy="14755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0,13%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0.31918</cdr:x>
      <cdr:y>0.21781</cdr:y>
    </cdr:from>
    <cdr:to>
      <cdr:x>0.37697</cdr:x>
      <cdr:y>0.26853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2061126" y="634526"/>
          <a:ext cx="373186" cy="147760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1,17%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0.66393</cdr:x>
      <cdr:y>0.21962</cdr:y>
    </cdr:from>
    <cdr:to>
      <cdr:x>0.7179</cdr:x>
      <cdr:y>0.26671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4287430" y="639813"/>
          <a:ext cx="348518" cy="13718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r>
            <a:rPr lang="ru-RU" sz="800" dirty="0" smtClean="0">
              <a:solidFill>
                <a:schemeClr val="tx1"/>
              </a:solidFill>
            </a:rPr>
            <a:t>0,40%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0.53862</cdr:x>
      <cdr:y>0.22235</cdr:y>
    </cdr:from>
    <cdr:to>
      <cdr:x>0.59795</cdr:x>
      <cdr:y>0.26944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3478198" y="569225"/>
          <a:ext cx="383131" cy="12055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-1,20%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0.42833</cdr:x>
      <cdr:y>0.22241</cdr:y>
    </cdr:from>
    <cdr:to>
      <cdr:x>0.48638</cdr:x>
      <cdr:y>0.27671</cdr:y>
    </cdr:to>
    <cdr:sp macro="" textlink="">
      <cdr:nvSpPr>
        <cdr:cNvPr id="23" name="Скругленный прямоугольник 22"/>
        <cdr:cNvSpPr/>
      </cdr:nvSpPr>
      <cdr:spPr>
        <a:xfrm xmlns:a="http://schemas.openxmlformats.org/drawingml/2006/main">
          <a:off x="2766028" y="569395"/>
          <a:ext cx="374865" cy="13901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1,26%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0.74398</cdr:x>
      <cdr:y>0.2191</cdr:y>
    </cdr:from>
    <cdr:to>
      <cdr:x>0.80105</cdr:x>
      <cdr:y>0.26802</cdr:y>
    </cdr:to>
    <cdr:sp macro="" textlink="">
      <cdr:nvSpPr>
        <cdr:cNvPr id="24" name="Скругленный прямоугольник 23"/>
        <cdr:cNvSpPr/>
      </cdr:nvSpPr>
      <cdr:spPr>
        <a:xfrm xmlns:a="http://schemas.openxmlformats.org/drawingml/2006/main">
          <a:off x="4804346" y="638284"/>
          <a:ext cx="368537" cy="142516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0,06%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0.84839</cdr:x>
      <cdr:y>0.22412</cdr:y>
    </cdr:from>
    <cdr:to>
      <cdr:x>0.90832</cdr:x>
      <cdr:y>0.27084</cdr:y>
    </cdr:to>
    <cdr:sp macro="" textlink="">
      <cdr:nvSpPr>
        <cdr:cNvPr id="25" name="Скругленный прямоугольник 24"/>
        <cdr:cNvSpPr/>
      </cdr:nvSpPr>
      <cdr:spPr>
        <a:xfrm xmlns:a="http://schemas.openxmlformats.org/drawingml/2006/main">
          <a:off x="5478580" y="652915"/>
          <a:ext cx="387006" cy="13611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0,08%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0.26851</cdr:x>
      <cdr:y>0.40858</cdr:y>
    </cdr:from>
    <cdr:to>
      <cdr:x>0.45159</cdr:x>
      <cdr:y>0.53331</cdr:y>
    </cdr:to>
    <cdr:sp macro="" textlink="">
      <cdr:nvSpPr>
        <cdr:cNvPr id="26" name="Прямоугольная выноска 25"/>
        <cdr:cNvSpPr/>
      </cdr:nvSpPr>
      <cdr:spPr>
        <a:xfrm xmlns:a="http://schemas.openxmlformats.org/drawingml/2006/main">
          <a:off x="1733932" y="1190279"/>
          <a:ext cx="1182255" cy="363373"/>
        </a:xfrm>
        <a:prstGeom xmlns:a="http://schemas.openxmlformats.org/drawingml/2006/main" prst="wedgeRectCallout">
          <a:avLst>
            <a:gd name="adj1" fmla="val -34124"/>
            <a:gd name="adj2" fmla="val -103238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Ростовэнерго </a:t>
          </a:r>
        </a:p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0,12%</a:t>
          </a:r>
          <a:endParaRPr lang="ru-RU" sz="1000" dirty="0">
            <a:solidFill>
              <a:prstClr val="black"/>
            </a:solidFill>
          </a:endParaRPr>
        </a:p>
      </cdr:txBody>
    </cdr:sp>
  </cdr:relSizeAnchor>
</c:userShapes>
</file>

<file path=ppt/drawings/drawing24.xml><?xml version="1.0" encoding="utf-8"?>
<c:userShapes xmlns:c="http://schemas.openxmlformats.org/drawingml/2006/chart">
  <cdr:relSizeAnchor xmlns:cdr="http://schemas.openxmlformats.org/drawingml/2006/chartDrawing">
    <cdr:from>
      <cdr:x>0.07478</cdr:x>
      <cdr:y>0.02869</cdr:y>
    </cdr:from>
    <cdr:to>
      <cdr:x>0.13066</cdr:x>
      <cdr:y>0.08889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98695" y="78733"/>
          <a:ext cx="372673" cy="165184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ЦЭС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0.1869</cdr:x>
      <cdr:y>0.02118</cdr:y>
    </cdr:from>
    <cdr:to>
      <cdr:x>0.24279</cdr:x>
      <cdr:y>0.08138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689462" y="60325"/>
          <a:ext cx="505155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ЗЭС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0.3024</cdr:x>
      <cdr:y>0.02453</cdr:y>
    </cdr:from>
    <cdr:to>
      <cdr:x>0.35828</cdr:x>
      <cdr:y>0.08473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092450" y="69850"/>
          <a:ext cx="571500" cy="17145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ВЭС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0.41098</cdr:x>
      <cdr:y>0.01983</cdr:y>
    </cdr:from>
    <cdr:to>
      <cdr:x>0.46686</cdr:x>
      <cdr:y>0.08003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2740900" y="54417"/>
          <a:ext cx="372674" cy="1651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0.53711</cdr:x>
      <cdr:y>0.02453</cdr:y>
    </cdr:from>
    <cdr:to>
      <cdr:x>0.593</cdr:x>
      <cdr:y>0.08473</cdr:y>
    </cdr:to>
    <cdr:sp macro="" textlink="">
      <cdr:nvSpPr>
        <cdr:cNvPr id="6" name="Прямоугольник 5"/>
        <cdr:cNvSpPr/>
      </cdr:nvSpPr>
      <cdr:spPr>
        <a:xfrm xmlns:a="http://schemas.openxmlformats.org/drawingml/2006/main">
          <a:off x="54927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B048F800-8450-4D82-BF8A-8DC9713C4921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ЮЗЭС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0.6557</cdr:x>
      <cdr:y>0.02541</cdr:y>
    </cdr:from>
    <cdr:to>
      <cdr:x>0.71158</cdr:x>
      <cdr:y>0.08561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4461689" y="69722"/>
          <a:ext cx="380233" cy="1651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СВЭС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0.73978</cdr:x>
      <cdr:y>0.03098</cdr:y>
    </cdr:from>
    <cdr:to>
      <cdr:x>0.81591</cdr:x>
      <cdr:y>0.08003</cdr:y>
    </cdr:to>
    <cdr:sp macro="" textlink="">
      <cdr:nvSpPr>
        <cdr:cNvPr id="8" name="Прямоугольник 7"/>
        <cdr:cNvSpPr/>
      </cdr:nvSpPr>
      <cdr:spPr>
        <a:xfrm xmlns:a="http://schemas.openxmlformats.org/drawingml/2006/main">
          <a:off x="4933757" y="85019"/>
          <a:ext cx="507724" cy="13459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707D93AA-9BAE-489F-AF9C-3CE7DC40618D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ЮВЭС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0.86683</cdr:x>
      <cdr:y>0.02541</cdr:y>
    </cdr:from>
    <cdr:to>
      <cdr:x>0.92271</cdr:x>
      <cdr:y>0.08561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5781074" y="69721"/>
          <a:ext cx="372674" cy="165185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СЭС </a:t>
          </a:fld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0.19536</cdr:x>
      <cdr:y>0.08717</cdr:y>
    </cdr:from>
    <cdr:to>
      <cdr:x>0.24034</cdr:x>
      <cdr:y>0.20019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1329316" y="206827"/>
          <a:ext cx="306046" cy="268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1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0.66464</cdr:x>
      <cdr:y>0.09467</cdr:y>
    </cdr:from>
    <cdr:to>
      <cdr:x>0.7058</cdr:x>
      <cdr:y>0.20769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4522532" y="259759"/>
          <a:ext cx="280071" cy="31012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5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0.30674</cdr:x>
      <cdr:y>0.08717</cdr:y>
    </cdr:from>
    <cdr:to>
      <cdr:x>0.35164</cdr:x>
      <cdr:y>0.20019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2087207" y="206827"/>
          <a:ext cx="305537" cy="268158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6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0.87331</cdr:x>
      <cdr:y>0.09467</cdr:y>
    </cdr:from>
    <cdr:to>
      <cdr:x>0.91579</cdr:x>
      <cdr:y>0.20769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5824292" y="259759"/>
          <a:ext cx="283306" cy="31011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3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0.07765</cdr:x>
      <cdr:y>0.09683</cdr:y>
    </cdr:from>
    <cdr:to>
      <cdr:x>0.12495</cdr:x>
      <cdr:y>0.21913</cdr:y>
    </cdr:to>
    <cdr:sp macro="" textlink="">
      <cdr:nvSpPr>
        <cdr:cNvPr id="14" name="Овал 13"/>
        <cdr:cNvSpPr/>
      </cdr:nvSpPr>
      <cdr:spPr>
        <a:xfrm xmlns:a="http://schemas.openxmlformats.org/drawingml/2006/main">
          <a:off x="517843" y="265689"/>
          <a:ext cx="315493" cy="33557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0.75683</cdr:x>
      <cdr:y>0.09301</cdr:y>
    </cdr:from>
    <cdr:to>
      <cdr:x>0.80238</cdr:x>
      <cdr:y>0.20603</cdr:y>
    </cdr:to>
    <cdr:sp macro="" textlink="">
      <cdr:nvSpPr>
        <cdr:cNvPr id="15" name="Овал 14"/>
        <cdr:cNvSpPr/>
      </cdr:nvSpPr>
      <cdr:spPr>
        <a:xfrm xmlns:a="http://schemas.openxmlformats.org/drawingml/2006/main">
          <a:off x="5047467" y="255202"/>
          <a:ext cx="303782" cy="310119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b="1" dirty="0">
              <a:solidFill>
                <a:sysClr val="windowText" lastClr="000000"/>
              </a:solidFill>
            </a:rPr>
            <a:t>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0.41869</cdr:x>
      <cdr:y>0.08717</cdr:y>
    </cdr:from>
    <cdr:to>
      <cdr:x>0.45914</cdr:x>
      <cdr:y>0.20019</cdr:y>
    </cdr:to>
    <cdr:sp macro="" textlink="">
      <cdr:nvSpPr>
        <cdr:cNvPr id="16" name="Овал 15"/>
        <cdr:cNvSpPr/>
      </cdr:nvSpPr>
      <cdr:spPr>
        <a:xfrm xmlns:a="http://schemas.openxmlformats.org/drawingml/2006/main">
          <a:off x="2792352" y="239188"/>
          <a:ext cx="269768" cy="31012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7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0.54521</cdr:x>
      <cdr:y>0.08964</cdr:y>
    </cdr:from>
    <cdr:to>
      <cdr:x>0.5858</cdr:x>
      <cdr:y>0.20266</cdr:y>
    </cdr:to>
    <cdr:sp macro="" textlink="">
      <cdr:nvSpPr>
        <cdr:cNvPr id="17" name="Овал 16"/>
        <cdr:cNvSpPr/>
      </cdr:nvSpPr>
      <cdr:spPr>
        <a:xfrm xmlns:a="http://schemas.openxmlformats.org/drawingml/2006/main">
          <a:off x="3709882" y="245972"/>
          <a:ext cx="276193" cy="310120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8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0.07499</cdr:x>
      <cdr:y>0.22961</cdr:y>
    </cdr:from>
    <cdr:to>
      <cdr:x>0.13115</cdr:x>
      <cdr:y>0.28427</cdr:y>
    </cdr:to>
    <cdr:sp macro="" textlink="">
      <cdr:nvSpPr>
        <cdr:cNvPr id="18" name="Скругленный прямоугольник 17"/>
        <cdr:cNvSpPr/>
      </cdr:nvSpPr>
      <cdr:spPr>
        <a:xfrm xmlns:a="http://schemas.openxmlformats.org/drawingml/2006/main">
          <a:off x="500124" y="630045"/>
          <a:ext cx="374542" cy="14998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0,10%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0.54575</cdr:x>
      <cdr:y>0.23437</cdr:y>
    </cdr:from>
    <cdr:to>
      <cdr:x>0.60683</cdr:x>
      <cdr:y>0.28617</cdr:y>
    </cdr:to>
    <cdr:sp macro="" textlink="">
      <cdr:nvSpPr>
        <cdr:cNvPr id="19" name="Скругленный прямоугольник 18"/>
        <cdr:cNvSpPr/>
      </cdr:nvSpPr>
      <cdr:spPr>
        <a:xfrm xmlns:a="http://schemas.openxmlformats.org/drawingml/2006/main">
          <a:off x="3713530" y="643095"/>
          <a:ext cx="415650" cy="14214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1,5%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0.41512</cdr:x>
      <cdr:y>0.23437</cdr:y>
    </cdr:from>
    <cdr:to>
      <cdr:x>0.47245</cdr:x>
      <cdr:y>0.28903</cdr:y>
    </cdr:to>
    <cdr:sp macro="" textlink="">
      <cdr:nvSpPr>
        <cdr:cNvPr id="20" name="Скругленный прямоугольник 19"/>
        <cdr:cNvSpPr/>
      </cdr:nvSpPr>
      <cdr:spPr>
        <a:xfrm xmlns:a="http://schemas.openxmlformats.org/drawingml/2006/main">
          <a:off x="2824664" y="556092"/>
          <a:ext cx="390116" cy="12968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0,35%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0.29939</cdr:x>
      <cdr:y>0.23084</cdr:y>
    </cdr:from>
    <cdr:to>
      <cdr:x>0.35854</cdr:x>
      <cdr:y>0.2855</cdr:y>
    </cdr:to>
    <cdr:sp macro="" textlink="">
      <cdr:nvSpPr>
        <cdr:cNvPr id="21" name="Скругленный прямоугольник 20"/>
        <cdr:cNvSpPr/>
      </cdr:nvSpPr>
      <cdr:spPr>
        <a:xfrm xmlns:a="http://schemas.openxmlformats.org/drawingml/2006/main">
          <a:off x="1996676" y="633414"/>
          <a:ext cx="394482" cy="14998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0,21%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0.18673</cdr:x>
      <cdr:y>0.23474</cdr:y>
    </cdr:from>
    <cdr:to>
      <cdr:x>0.2456</cdr:x>
      <cdr:y>0.28161</cdr:y>
    </cdr:to>
    <cdr:sp macro="" textlink="">
      <cdr:nvSpPr>
        <cdr:cNvPr id="22" name="Скругленный прямоугольник 21"/>
        <cdr:cNvSpPr/>
      </cdr:nvSpPr>
      <cdr:spPr>
        <a:xfrm xmlns:a="http://schemas.openxmlformats.org/drawingml/2006/main">
          <a:off x="1245338" y="644102"/>
          <a:ext cx="392614" cy="128608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-0,33%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0.86705</cdr:x>
      <cdr:y>0.23437</cdr:y>
    </cdr:from>
    <cdr:to>
      <cdr:x>0.92718</cdr:x>
      <cdr:y>0.28954</cdr:y>
    </cdr:to>
    <cdr:sp macro="" textlink="">
      <cdr:nvSpPr>
        <cdr:cNvPr id="23" name="Скругленный прямоугольник 22"/>
        <cdr:cNvSpPr/>
      </cdr:nvSpPr>
      <cdr:spPr>
        <a:xfrm xmlns:a="http://schemas.openxmlformats.org/drawingml/2006/main">
          <a:off x="5782489" y="643095"/>
          <a:ext cx="401042" cy="151385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-0,01%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0.74257</cdr:x>
      <cdr:y>0.23437</cdr:y>
    </cdr:from>
    <cdr:to>
      <cdr:x>0.8158</cdr:x>
      <cdr:y>0.29291</cdr:y>
    </cdr:to>
    <cdr:sp macro="" textlink="">
      <cdr:nvSpPr>
        <cdr:cNvPr id="24" name="Скругленный прямоугольник 23"/>
        <cdr:cNvSpPr/>
      </cdr:nvSpPr>
      <cdr:spPr>
        <a:xfrm xmlns:a="http://schemas.openxmlformats.org/drawingml/2006/main">
          <a:off x="4952333" y="643094"/>
          <a:ext cx="488410" cy="160621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-0,074%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0.6557</cdr:x>
      <cdr:y>0.23084</cdr:y>
    </cdr:from>
    <cdr:to>
      <cdr:x>0.71485</cdr:x>
      <cdr:y>0.2855</cdr:y>
    </cdr:to>
    <cdr:sp macro="" textlink="">
      <cdr:nvSpPr>
        <cdr:cNvPr id="25" name="Скругленный прямоугольник 24"/>
        <cdr:cNvSpPr/>
      </cdr:nvSpPr>
      <cdr:spPr>
        <a:xfrm xmlns:a="http://schemas.openxmlformats.org/drawingml/2006/main">
          <a:off x="4461689" y="633414"/>
          <a:ext cx="402483" cy="149983"/>
        </a:xfrm>
        <a:prstGeom xmlns:a="http://schemas.openxmlformats.org/drawingml/2006/main" prst="roundRect">
          <a:avLst/>
        </a:prstGeom>
        <a:noFill xmlns:a="http://schemas.openxmlformats.org/drawingml/2006/main"/>
        <a:ln xmlns:a="http://schemas.openxmlformats.org/drawingml/2006/main" w="3175">
          <a:solidFill>
            <a:schemeClr val="accent1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36000" tIns="0" rIns="36000" bIns="0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800" dirty="0" smtClean="0">
              <a:solidFill>
                <a:schemeClr val="tx1"/>
              </a:solidFill>
            </a:rPr>
            <a:t>0,209%</a:t>
          </a:r>
          <a:endParaRPr lang="ru-RU" sz="800" dirty="0">
            <a:solidFill>
              <a:schemeClr val="tx1"/>
            </a:solidFill>
          </a:endParaRPr>
        </a:p>
      </cdr:txBody>
    </cdr:sp>
  </cdr:relSizeAnchor>
  <cdr:relSizeAnchor xmlns:cdr="http://schemas.openxmlformats.org/drawingml/2006/chartDrawing">
    <cdr:from>
      <cdr:x>0.00517</cdr:x>
      <cdr:y>0.77293</cdr:y>
    </cdr:from>
    <cdr:to>
      <cdr:x>0.17892</cdr:x>
      <cdr:y>0.90535</cdr:y>
    </cdr:to>
    <cdr:sp macro="" textlink="">
      <cdr:nvSpPr>
        <cdr:cNvPr id="26" name="Прямоугольная выноска 25"/>
        <cdr:cNvSpPr/>
      </cdr:nvSpPr>
      <cdr:spPr>
        <a:xfrm xmlns:a="http://schemas.openxmlformats.org/drawingml/2006/main">
          <a:off x="34508" y="2120856"/>
          <a:ext cx="1158770" cy="363351"/>
        </a:xfrm>
        <a:prstGeom xmlns:a="http://schemas.openxmlformats.org/drawingml/2006/main" prst="wedgeRectCallout">
          <a:avLst>
            <a:gd name="adj1" fmla="val -15374"/>
            <a:gd name="adj2" fmla="val -309127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  <a:effectLst xmlns:a="http://schemas.openxmlformats.org/drawingml/2006/main"/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Ростовэнерго </a:t>
          </a:r>
        </a:p>
        <a:p xmlns:a="http://schemas.openxmlformats.org/drawingml/2006/main">
          <a:pPr algn="ctr"/>
          <a:r>
            <a:rPr lang="ru-RU" sz="1000" dirty="0" smtClean="0">
              <a:solidFill>
                <a:prstClr val="black"/>
              </a:solidFill>
            </a:rPr>
            <a:t>0,23%</a:t>
          </a:r>
          <a:endParaRPr lang="ru-RU" sz="1000" dirty="0">
            <a:solidFill>
              <a:prstClr val="black"/>
            </a:solidFill>
          </a:endParaRPr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0.1058</cdr:x>
      <cdr:y>0</cdr:y>
    </cdr:from>
    <cdr:to>
      <cdr:x>0.28147</cdr:x>
      <cdr:y>0.06877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768279" y="-3728468"/>
          <a:ext cx="1275648" cy="2064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Астраханьэнерго</a:t>
          </a:fld>
          <a:endParaRPr lang="ru-RU" sz="900" b="1" i="0" u="none" strike="noStrike" dirty="0" smtClean="0">
            <a:solidFill>
              <a:schemeClr val="tx2"/>
            </a:solidFill>
            <a:latin typeface="Calibri"/>
          </a:endParaRPr>
        </a:p>
        <a:p xmlns:a="http://schemas.openxmlformats.org/drawingml/2006/main">
          <a:pPr algn="ctr"/>
          <a:r>
            <a:rPr lang="ru-RU" sz="900" b="1" dirty="0" smtClean="0">
              <a:solidFill>
                <a:schemeClr val="tx2"/>
              </a:solidFill>
              <a:latin typeface="Calibri"/>
            </a:rPr>
            <a:t>576,74 тыс. </a:t>
          </a:r>
          <a:r>
            <a:rPr lang="ru-RU" sz="900" b="1" dirty="0" err="1" smtClean="0">
              <a:solidFill>
                <a:schemeClr val="tx2"/>
              </a:solidFill>
              <a:latin typeface="Calibri"/>
            </a:rPr>
            <a:t>кВтч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/чел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0.29476</cdr:x>
      <cdr:y>0</cdr:y>
    </cdr:from>
    <cdr:to>
      <cdr:x>0.51303</cdr:x>
      <cdr:y>0.06877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140435" y="-3728468"/>
          <a:ext cx="1584993" cy="2064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Волгоградэнерго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</a:p>
        <a:p xmlns:a="http://schemas.openxmlformats.org/drawingml/2006/main">
          <a:pPr algn="ctr"/>
          <a:r>
            <a:rPr lang="ru-RU" sz="900" b="1" dirty="0" smtClean="0">
              <a:solidFill>
                <a:schemeClr val="tx2"/>
              </a:solidFill>
              <a:latin typeface="Calibri"/>
            </a:rPr>
            <a:t>384,43 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тыс. </a:t>
          </a:r>
          <a:r>
            <a:rPr lang="ru-RU" sz="900" b="1" i="0" u="none" strike="noStrike" dirty="0" err="1" smtClean="0">
              <a:solidFill>
                <a:schemeClr val="tx2"/>
              </a:solidFill>
              <a:latin typeface="Calibri"/>
            </a:rPr>
            <a:t>кВтч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/чел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0.5182</cdr:x>
      <cdr:y>0</cdr:y>
    </cdr:from>
    <cdr:to>
      <cdr:x>0.73752</cdr:x>
      <cdr:y>0.07474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762970" y="-3728468"/>
          <a:ext cx="1592618" cy="224358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Калмэнерго</a:t>
          </a:fld>
          <a:endParaRPr lang="ru-RU" sz="900" b="1" i="0" u="none" strike="noStrike" dirty="0" smtClean="0">
            <a:solidFill>
              <a:schemeClr val="tx2"/>
            </a:solidFill>
            <a:latin typeface="Calibri"/>
          </a:endParaRPr>
        </a:p>
        <a:p xmlns:a="http://schemas.openxmlformats.org/drawingml/2006/main">
          <a:pPr algn="ctr"/>
          <a:r>
            <a:rPr lang="ru-RU" sz="900" b="1" dirty="0" smtClean="0">
              <a:solidFill>
                <a:schemeClr val="tx2"/>
              </a:solidFill>
              <a:latin typeface="Calibri"/>
            </a:rPr>
            <a:t>21,13 тыс. </a:t>
          </a:r>
          <a:r>
            <a:rPr lang="ru-RU" sz="900" b="1" dirty="0" err="1" smtClean="0">
              <a:solidFill>
                <a:schemeClr val="tx2"/>
              </a:solidFill>
              <a:latin typeface="Calibri"/>
            </a:rPr>
            <a:t>кВтч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/чел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0.73372</cdr:x>
      <cdr:y>0</cdr:y>
    </cdr:from>
    <cdr:to>
      <cdr:x>0.95618</cdr:x>
      <cdr:y>0.07285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327994" y="-3728468"/>
          <a:ext cx="1615419" cy="218684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Ростовэнерго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</a:p>
        <a:p xmlns:a="http://schemas.openxmlformats.org/drawingml/2006/main">
          <a:pPr algn="ctr"/>
          <a:r>
            <a:rPr lang="ru-RU" sz="900" b="1" dirty="0" smtClean="0">
              <a:solidFill>
                <a:schemeClr val="tx2"/>
              </a:solidFill>
              <a:latin typeface="Calibri"/>
            </a:rPr>
            <a:t>118,12 тыс. </a:t>
          </a:r>
          <a:r>
            <a:rPr lang="ru-RU" sz="900" b="1" dirty="0" err="1" smtClean="0">
              <a:solidFill>
                <a:schemeClr val="tx2"/>
              </a:solidFill>
              <a:latin typeface="Calibri"/>
            </a:rPr>
            <a:t>кВтч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/чел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0.88152</cdr:x>
      <cdr:y>0.01784</cdr:y>
    </cdr:from>
    <cdr:to>
      <cdr:x>0.9374</cdr:x>
      <cdr:y>0.07804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8085837" y="50814"/>
          <a:ext cx="512564" cy="1714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0.17583</cdr:x>
      <cdr:y>0.09824</cdr:y>
    </cdr:from>
    <cdr:to>
      <cdr:x>0.21534</cdr:x>
      <cdr:y>0.19293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1276808" y="294891"/>
          <a:ext cx="286906" cy="284249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0.40611</cdr:x>
      <cdr:y>0.11282</cdr:y>
    </cdr:from>
    <cdr:to>
      <cdr:x>0.44563</cdr:x>
      <cdr:y>0.20739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2948987" y="338654"/>
          <a:ext cx="286979" cy="283898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>
              <a:solidFill>
                <a:sysClr val="windowText" lastClr="000000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0.59479</cdr:x>
      <cdr:y>0.11789</cdr:y>
    </cdr:from>
    <cdr:to>
      <cdr:x>0.63654</cdr:x>
      <cdr:y>0.22262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4319115" y="353895"/>
          <a:ext cx="303195" cy="314377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4</a:t>
          </a:r>
        </a:p>
      </cdr:txBody>
    </cdr:sp>
  </cdr:relSizeAnchor>
  <cdr:relSizeAnchor xmlns:cdr="http://schemas.openxmlformats.org/drawingml/2006/chartDrawing">
    <cdr:from>
      <cdr:x>0.84643</cdr:x>
      <cdr:y>0.10725</cdr:y>
    </cdr:from>
    <cdr:to>
      <cdr:x>0.8886</cdr:x>
      <cdr:y>0.21754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6146448" y="321962"/>
          <a:ext cx="306222" cy="331070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>
              <a:solidFill>
                <a:sysClr val="windowText" lastClr="000000"/>
              </a:solidFill>
            </a:rPr>
            <a:t>3</a:t>
          </a:r>
        </a:p>
      </cdr:txBody>
    </cdr:sp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0.0416</cdr:x>
      <cdr:y>0.00584</cdr:y>
    </cdr:from>
    <cdr:to>
      <cdr:x>0.26074</cdr:x>
      <cdr:y>0.11286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298869" y="14963"/>
          <a:ext cx="1574463" cy="27434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Астраханьэнерго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8,99 </a:t>
          </a:r>
          <a:r>
            <a:rPr lang="ru-RU" sz="900" b="1" i="0" u="none" strike="noStrike" dirty="0" err="1" smtClean="0">
              <a:solidFill>
                <a:schemeClr val="tx2"/>
              </a:solidFill>
              <a:latin typeface="Calibri"/>
            </a:rPr>
            <a:t>шт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/чел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0.25755</cdr:x>
      <cdr:y>0.01422</cdr:y>
    </cdr:from>
    <cdr:to>
      <cdr:x>0.50424</cdr:x>
      <cdr:y>0.10361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850452" y="36465"/>
          <a:ext cx="1772351" cy="229129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Волгоградэнерго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5,69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шт./чел.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0.51929</cdr:x>
      <cdr:y>0.01934</cdr:y>
    </cdr:from>
    <cdr:to>
      <cdr:x>0.70788</cdr:x>
      <cdr:y>0.1078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730939" y="49578"/>
          <a:ext cx="1354994" cy="22677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Калмэнерго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2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шт./чел.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0.73832</cdr:x>
      <cdr:y>0.02502</cdr:y>
    </cdr:from>
    <cdr:to>
      <cdr:x>0.94934</cdr:x>
      <cdr:y>0.09213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304604" y="60673"/>
          <a:ext cx="1516123" cy="162767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Ростовэнерго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4,75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шт./чел.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0.88152</cdr:x>
      <cdr:y>0.01784</cdr:y>
    </cdr:from>
    <cdr:to>
      <cdr:x>0.9374</cdr:x>
      <cdr:y>0.07804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8085837" y="50814"/>
          <a:ext cx="512564" cy="1714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0.16341</cdr:x>
      <cdr:y>0.13227</cdr:y>
    </cdr:from>
    <cdr:to>
      <cdr:x>0.20335</cdr:x>
      <cdr:y>0.25464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1174058" y="320805"/>
          <a:ext cx="286958" cy="296792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1</a:t>
          </a:r>
        </a:p>
      </cdr:txBody>
    </cdr:sp>
  </cdr:relSizeAnchor>
  <cdr:relSizeAnchor xmlns:cdr="http://schemas.openxmlformats.org/drawingml/2006/chartDrawing">
    <cdr:from>
      <cdr:x>0.36616</cdr:x>
      <cdr:y>0.14099</cdr:y>
    </cdr:from>
    <cdr:to>
      <cdr:x>0.4061</cdr:x>
      <cdr:y>0.25029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2630748" y="361436"/>
          <a:ext cx="286995" cy="280174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>
              <a:solidFill>
                <a:sysClr val="windowText" lastClr="000000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0.83989</cdr:x>
      <cdr:y>0.1498</cdr:y>
    </cdr:from>
    <cdr:to>
      <cdr:x>0.87983</cdr:x>
      <cdr:y>0.2591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6034355" y="363328"/>
          <a:ext cx="286959" cy="265094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3</a:t>
          </a:r>
        </a:p>
      </cdr:txBody>
    </cdr:sp>
  </cdr:relSizeAnchor>
  <cdr:relSizeAnchor xmlns:cdr="http://schemas.openxmlformats.org/drawingml/2006/chartDrawing">
    <cdr:from>
      <cdr:x>0.59045</cdr:x>
      <cdr:y>0.14737</cdr:y>
    </cdr:from>
    <cdr:to>
      <cdr:x>0.63622</cdr:x>
      <cdr:y>0.27626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4242234" y="377797"/>
          <a:ext cx="328805" cy="330398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4</a:t>
          </a:r>
        </a:p>
      </cdr:txBody>
    </cdr:sp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0.06431</cdr:x>
      <cdr:y>0</cdr:y>
    </cdr:from>
    <cdr:to>
      <cdr:x>0.26423</cdr:x>
      <cdr:y>0.10702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450797" y="0"/>
          <a:ext cx="1401288" cy="248033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Астраханьэнерго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4,9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% 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0.28734</cdr:x>
      <cdr:y>0.01076</cdr:y>
    </cdr:from>
    <cdr:to>
      <cdr:x>0.46283</cdr:x>
      <cdr:y>0.07989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2060026" y="24930"/>
          <a:ext cx="1258139" cy="16021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Волгоградэнерго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2,11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0.54388</cdr:x>
      <cdr:y>0</cdr:y>
    </cdr:from>
    <cdr:to>
      <cdr:x>0.70254</cdr:x>
      <cdr:y>0.07915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812156" y="0"/>
          <a:ext cx="1112087" cy="183440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Калмэнерго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0%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0.76081</cdr:x>
      <cdr:y>0</cdr:y>
    </cdr:from>
    <cdr:to>
      <cdr:x>0.9071</cdr:x>
      <cdr:y>0.06466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454470" y="0"/>
          <a:ext cx="1048796" cy="14985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Ростовэнерго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0,12%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0.88152</cdr:x>
      <cdr:y>0.01784</cdr:y>
    </cdr:from>
    <cdr:to>
      <cdr:x>0.9374</cdr:x>
      <cdr:y>0.07804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8085837" y="50814"/>
          <a:ext cx="512564" cy="1714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0.11018</cdr:x>
      <cdr:y>0.12132</cdr:y>
    </cdr:from>
    <cdr:to>
      <cdr:x>0.15391</cdr:x>
      <cdr:y>0.26514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789927" y="281168"/>
          <a:ext cx="313513" cy="33332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4</a:t>
          </a:r>
        </a:p>
      </cdr:txBody>
    </cdr:sp>
  </cdr:relSizeAnchor>
  <cdr:relSizeAnchor xmlns:cdr="http://schemas.openxmlformats.org/drawingml/2006/chartDrawing">
    <cdr:from>
      <cdr:x>0.60371</cdr:x>
      <cdr:y>0.11282</cdr:y>
    </cdr:from>
    <cdr:to>
      <cdr:x>0.64466</cdr:x>
      <cdr:y>0.2492</cdr:y>
    </cdr:to>
    <cdr:sp macro="" textlink="">
      <cdr:nvSpPr>
        <cdr:cNvPr id="11" name="Овал 10"/>
        <cdr:cNvSpPr/>
      </cdr:nvSpPr>
      <cdr:spPr>
        <a:xfrm xmlns:a="http://schemas.openxmlformats.org/drawingml/2006/main">
          <a:off x="4328198" y="261483"/>
          <a:ext cx="293582" cy="316063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1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0.77943</cdr:x>
      <cdr:y>0.09479</cdr:y>
    </cdr:from>
    <cdr:to>
      <cdr:x>0.82653</cdr:x>
      <cdr:y>0.23861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5587986" y="219694"/>
          <a:ext cx="337674" cy="333321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2</a:t>
          </a:r>
        </a:p>
      </cdr:txBody>
    </cdr:sp>
  </cdr:relSizeAnchor>
  <cdr:relSizeAnchor xmlns:cdr="http://schemas.openxmlformats.org/drawingml/2006/chartDrawing">
    <cdr:from>
      <cdr:x>0.3038</cdr:x>
      <cdr:y>0.1117</cdr:y>
    </cdr:from>
    <cdr:to>
      <cdr:x>0.35071</cdr:x>
      <cdr:y>0.25549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2178031" y="258879"/>
          <a:ext cx="336312" cy="333247"/>
        </a:xfrm>
        <a:prstGeom xmlns:a="http://schemas.openxmlformats.org/drawingml/2006/main" prst="ellipse">
          <a:avLst/>
        </a:prstGeom>
        <a:noFill xmlns:a="http://schemas.openxmlformats.org/drawingml/2006/main"/>
        <a:ln xmlns:a="http://schemas.openxmlformats.org/drawingml/2006/main" w="28575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>
              <a:solidFill>
                <a:sysClr val="windowText" lastClr="000000"/>
              </a:solidFill>
            </a:rPr>
            <a:t>3</a:t>
          </a:r>
        </a:p>
      </cdr:txBody>
    </cdr:sp>
  </cdr:relSizeAnchor>
</c:userShapes>
</file>

<file path=ppt/drawings/drawing6.xml><?xml version="1.0" encoding="utf-8"?>
<c:userShapes xmlns:c="http://schemas.openxmlformats.org/drawingml/2006/chart">
  <cdr:relSizeAnchor xmlns:cdr="http://schemas.openxmlformats.org/drawingml/2006/chartDrawing">
    <cdr:from>
      <cdr:x>0.05345</cdr:x>
      <cdr:y>0</cdr:y>
    </cdr:from>
    <cdr:to>
      <cdr:x>0.25337</cdr:x>
      <cdr:y>0.09433</cdr:y>
    </cdr:to>
    <cdr:sp macro="" textlink="">
      <cdr:nvSpPr>
        <cdr:cNvPr id="2" name="Прямоугольник 1"/>
        <cdr:cNvSpPr/>
      </cdr:nvSpPr>
      <cdr:spPr>
        <a:xfrm xmlns:a="http://schemas.openxmlformats.org/drawingml/2006/main">
          <a:off x="381063" y="0"/>
          <a:ext cx="1425293" cy="24397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BB7143F-EFDD-4875-A57B-7E3BD4B559AF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Астраханьэнерго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-1,41%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0.27902</cdr:x>
      <cdr:y>0.0097</cdr:y>
    </cdr:from>
    <cdr:to>
      <cdr:x>0.45451</cdr:x>
      <cdr:y>0.07884</cdr:y>
    </cdr:to>
    <cdr:sp macro="" textlink="">
      <cdr:nvSpPr>
        <cdr:cNvPr id="3" name="Прямоугольник 2"/>
        <cdr:cNvSpPr/>
      </cdr:nvSpPr>
      <cdr:spPr>
        <a:xfrm xmlns:a="http://schemas.openxmlformats.org/drawingml/2006/main">
          <a:off x="1989200" y="25082"/>
          <a:ext cx="1251124" cy="178823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F2A996DD-E458-4438-891F-515A4823F484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Волгоградэнерго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-</a:t>
          </a:r>
          <a:r>
            <a:rPr lang="ru-RU" sz="900" b="1" dirty="0" smtClean="0">
              <a:solidFill>
                <a:schemeClr val="tx2"/>
              </a:solidFill>
              <a:latin typeface="Calibri"/>
            </a:rPr>
            <a:t>0,21</a:t>
          </a:r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0.51535</cdr:x>
      <cdr:y>0.02115</cdr:y>
    </cdr:from>
    <cdr:to>
      <cdr:x>0.67401</cdr:x>
      <cdr:y>0.08725</cdr:y>
    </cdr:to>
    <cdr:sp macro="" textlink="">
      <cdr:nvSpPr>
        <cdr:cNvPr id="4" name="Прямоугольник 3"/>
        <cdr:cNvSpPr/>
      </cdr:nvSpPr>
      <cdr:spPr>
        <a:xfrm xmlns:a="http://schemas.openxmlformats.org/drawingml/2006/main">
          <a:off x="3674077" y="54709"/>
          <a:ext cx="1131138" cy="170966"/>
        </a:xfrm>
        <a:prstGeom xmlns:a="http://schemas.openxmlformats.org/drawingml/2006/main" prst="rect">
          <a:avLst/>
        </a:prstGeom>
        <a:solidFill xmlns:a="http://schemas.openxmlformats.org/drawingml/2006/main">
          <a:srgbClr val="FFFFFF"/>
        </a:solidFill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4AC264F6-13A5-49F4-B701-49CF211C2B93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Калмэнерго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0%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0.73155</cdr:x>
      <cdr:y>0.02189</cdr:y>
    </cdr:from>
    <cdr:to>
      <cdr:x>0.87784</cdr:x>
      <cdr:y>0.08655</cdr:y>
    </cdr:to>
    <cdr:sp macro="" textlink="">
      <cdr:nvSpPr>
        <cdr:cNvPr id="5" name="Прямоугольник 4"/>
        <cdr:cNvSpPr/>
      </cdr:nvSpPr>
      <cdr:spPr>
        <a:xfrm xmlns:a="http://schemas.openxmlformats.org/drawingml/2006/main">
          <a:off x="5215464" y="56616"/>
          <a:ext cx="1042948" cy="167236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D0B52998-9C6D-4FC0-AFC9-62E66A037019}" type="TxLink">
            <a:rPr lang="ru-RU" sz="900" b="1" i="0" u="none" strike="noStrike" smtClean="0">
              <a:solidFill>
                <a:schemeClr val="tx2"/>
              </a:solidFill>
              <a:latin typeface="Calibri"/>
            </a:rPr>
            <a:pPr algn="ctr"/>
            <a:t>Ростовэнерго</a:t>
          </a:fld>
          <a:r>
            <a:rPr lang="ru-RU" sz="900" b="1" i="0" u="none" strike="noStrike" dirty="0" smtClean="0">
              <a:solidFill>
                <a:schemeClr val="tx2"/>
              </a:solidFill>
              <a:latin typeface="Calibri"/>
            </a:rPr>
            <a:t> 0,23%</a:t>
          </a:r>
          <a:endParaRPr lang="ru-RU" sz="900" b="1" dirty="0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0.65261</cdr:x>
      <cdr:y>0.02453</cdr:y>
    </cdr:from>
    <cdr:to>
      <cdr:x>0.70849</cdr:x>
      <cdr:y>0.08473</cdr:y>
    </cdr:to>
    <cdr:sp macro="" textlink="">
      <cdr:nvSpPr>
        <cdr:cNvPr id="7" name="Прямоугольник 6"/>
        <cdr:cNvSpPr/>
      </cdr:nvSpPr>
      <cdr:spPr>
        <a:xfrm xmlns:a="http://schemas.openxmlformats.org/drawingml/2006/main">
          <a:off x="6673850" y="69850"/>
          <a:ext cx="571500" cy="171450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A36BC007-504D-4EAF-86D4-0356DB98EFBE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0.88152</cdr:x>
      <cdr:y>0.01784</cdr:y>
    </cdr:from>
    <cdr:to>
      <cdr:x>0.9374</cdr:x>
      <cdr:y>0.07804</cdr:y>
    </cdr:to>
    <cdr:sp macro="" textlink="">
      <cdr:nvSpPr>
        <cdr:cNvPr id="9" name="Прямоугольник 8"/>
        <cdr:cNvSpPr/>
      </cdr:nvSpPr>
      <cdr:spPr>
        <a:xfrm xmlns:a="http://schemas.openxmlformats.org/drawingml/2006/main">
          <a:off x="8085837" y="50814"/>
          <a:ext cx="512564" cy="171448"/>
        </a:xfrm>
        <a:prstGeom xmlns:a="http://schemas.openxmlformats.org/drawingml/2006/main" prst="rect">
          <a:avLst/>
        </a:prstGeom>
        <a:noFill xmlns:a="http://schemas.openxmlformats.org/drawingml/2006/main"/>
        <a:ln xmlns:a="http://schemas.openxmlformats.org/drawingml/2006/main">
          <a:noFill/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lIns="0" tIns="36000" rIns="0" bIns="3600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fld id="{E7D346FF-2569-4C65-9EA1-65E8296F05CF}" type="TxLink">
            <a:rPr lang="ru-RU" sz="900" b="1" i="0" u="none" strike="noStrike">
              <a:solidFill>
                <a:schemeClr val="tx2"/>
              </a:solidFill>
              <a:latin typeface="Calibri"/>
            </a:rPr>
            <a:pPr algn="ctr"/>
            <a:t> </a:t>
          </a:fld>
          <a:endParaRPr lang="ru-RU" sz="900" b="1">
            <a:solidFill>
              <a:schemeClr val="tx2"/>
            </a:solidFill>
          </a:endParaRPr>
        </a:p>
      </cdr:txBody>
    </cdr:sp>
  </cdr:relSizeAnchor>
  <cdr:relSizeAnchor xmlns:cdr="http://schemas.openxmlformats.org/drawingml/2006/chartDrawing">
    <cdr:from>
      <cdr:x>0.3248</cdr:x>
      <cdr:y>0.09127</cdr:y>
    </cdr:from>
    <cdr:to>
      <cdr:x>0.37153</cdr:x>
      <cdr:y>0.22277</cdr:y>
    </cdr:to>
    <cdr:sp macro="" textlink="">
      <cdr:nvSpPr>
        <cdr:cNvPr id="10" name="Овал 9"/>
        <cdr:cNvSpPr/>
      </cdr:nvSpPr>
      <cdr:spPr>
        <a:xfrm xmlns:a="http://schemas.openxmlformats.org/drawingml/2006/main">
          <a:off x="2315603" y="236060"/>
          <a:ext cx="333157" cy="340111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2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0.75904</cdr:x>
      <cdr:y>0.09127</cdr:y>
    </cdr:from>
    <cdr:to>
      <cdr:x>0.80547</cdr:x>
      <cdr:y>0.22277</cdr:y>
    </cdr:to>
    <cdr:sp macro="" textlink="">
      <cdr:nvSpPr>
        <cdr:cNvPr id="12" name="Овал 11"/>
        <cdr:cNvSpPr/>
      </cdr:nvSpPr>
      <cdr:spPr>
        <a:xfrm xmlns:a="http://schemas.openxmlformats.org/drawingml/2006/main">
          <a:off x="5411451" y="236065"/>
          <a:ext cx="331014" cy="340110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4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  <cdr:relSizeAnchor xmlns:cdr="http://schemas.openxmlformats.org/drawingml/2006/chartDrawing">
    <cdr:from>
      <cdr:x>0.57843</cdr:x>
      <cdr:y>0.09127</cdr:y>
    </cdr:from>
    <cdr:to>
      <cdr:x>0.62455</cdr:x>
      <cdr:y>0.22277</cdr:y>
    </cdr:to>
    <cdr:sp macro="" textlink="">
      <cdr:nvSpPr>
        <cdr:cNvPr id="13" name="Овал 12"/>
        <cdr:cNvSpPr/>
      </cdr:nvSpPr>
      <cdr:spPr>
        <a:xfrm xmlns:a="http://schemas.openxmlformats.org/drawingml/2006/main">
          <a:off x="4123822" y="236065"/>
          <a:ext cx="328804" cy="340110"/>
        </a:xfrm>
        <a:prstGeom xmlns:a="http://schemas.openxmlformats.org/drawingml/2006/main" prst="ellipse">
          <a:avLst/>
        </a:prstGeom>
        <a:noFill xmlns:a="http://schemas.openxmlformats.org/drawingml/2006/main"/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rtlCol="0" anchor="ctr"/>
        <a:lstStyle xmlns:a="http://schemas.openxmlformats.org/drawingml/2006/main">
          <a:lvl1pPr marL="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800" b="1" dirty="0" smtClean="0">
              <a:solidFill>
                <a:sysClr val="windowText" lastClr="000000"/>
              </a:solidFill>
            </a:rPr>
            <a:t>3</a:t>
          </a:r>
          <a:endParaRPr lang="ru-RU" sz="1800" b="1" dirty="0">
            <a:solidFill>
              <a:sysClr val="windowText" lastClr="000000"/>
            </a:solidFill>
          </a:endParaRPr>
        </a:p>
      </cdr:txBody>
    </cdr:sp>
  </cdr:relSizeAnchor>
</c:userShapes>
</file>

<file path=ppt/drawings/drawing7.xml><?xml version="1.0" encoding="utf-8"?>
<c:userShapes xmlns:c="http://schemas.openxmlformats.org/drawingml/2006/chart">
  <cdr:relSizeAnchor xmlns:cdr="http://schemas.openxmlformats.org/drawingml/2006/chartDrawing">
    <cdr:from>
      <cdr:x>0.09268</cdr:x>
      <cdr:y>0</cdr:y>
    </cdr:from>
    <cdr:to>
      <cdr:x>0.17474</cdr:x>
      <cdr:y>0.14339</cdr:y>
    </cdr:to>
    <cdr:sp macro="" textlink="">
      <cdr:nvSpPr>
        <cdr:cNvPr id="5" name="TextBox 9"/>
        <cdr:cNvSpPr txBox="1"/>
      </cdr:nvSpPr>
      <cdr:spPr>
        <a:xfrm xmlns:a="http://schemas.openxmlformats.org/drawingml/2006/main">
          <a:off x="838618" y="0"/>
          <a:ext cx="742530" cy="389434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17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34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51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68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5853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02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19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365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 smtClean="0">
              <a:latin typeface="Arial Narrow" panose="020B0606020202030204" pitchFamily="34" charset="0"/>
            </a:rPr>
            <a:t>1 место</a:t>
          </a:r>
          <a:endParaRPr lang="ru-RU" sz="140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0.32299</cdr:x>
      <cdr:y>0.07915</cdr:y>
    </cdr:from>
    <cdr:to>
      <cdr:x>0.40505</cdr:x>
      <cdr:y>0.22254</cdr:y>
    </cdr:to>
    <cdr:sp macro="" textlink="">
      <cdr:nvSpPr>
        <cdr:cNvPr id="6" name="TextBox 16"/>
        <cdr:cNvSpPr txBox="1"/>
      </cdr:nvSpPr>
      <cdr:spPr>
        <a:xfrm xmlns:a="http://schemas.openxmlformats.org/drawingml/2006/main">
          <a:off x="2922586" y="149981"/>
          <a:ext cx="742530" cy="2716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17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34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51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68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5853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02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19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365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 smtClean="0">
              <a:latin typeface="Arial Narrow" panose="020B0606020202030204" pitchFamily="34" charset="0"/>
            </a:rPr>
            <a:t>2 место</a:t>
          </a:r>
          <a:endParaRPr lang="ru-RU" sz="140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0.56854</cdr:x>
      <cdr:y>0.1374</cdr:y>
    </cdr:from>
    <cdr:to>
      <cdr:x>0.6506</cdr:x>
      <cdr:y>0.28079</cdr:y>
    </cdr:to>
    <cdr:sp macro="" textlink="">
      <cdr:nvSpPr>
        <cdr:cNvPr id="7" name="TextBox 17"/>
        <cdr:cNvSpPr txBox="1"/>
      </cdr:nvSpPr>
      <cdr:spPr>
        <a:xfrm xmlns:a="http://schemas.openxmlformats.org/drawingml/2006/main">
          <a:off x="5144466" y="260342"/>
          <a:ext cx="742530" cy="271693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17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34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51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68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5853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02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19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365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 smtClean="0">
              <a:latin typeface="Arial Narrow" panose="020B0606020202030204" pitchFamily="34" charset="0"/>
            </a:rPr>
            <a:t>3 место</a:t>
          </a:r>
          <a:endParaRPr lang="ru-RU" sz="1400" b="1" dirty="0">
            <a:latin typeface="Arial Narrow" panose="020B0606020202030204" pitchFamily="34" charset="0"/>
          </a:endParaRPr>
        </a:p>
      </cdr:txBody>
    </cdr:sp>
  </cdr:relSizeAnchor>
  <cdr:relSizeAnchor xmlns:cdr="http://schemas.openxmlformats.org/drawingml/2006/chartDrawing">
    <cdr:from>
      <cdr:x>0.80591</cdr:x>
      <cdr:y>0.17261</cdr:y>
    </cdr:from>
    <cdr:to>
      <cdr:x>0.88797</cdr:x>
      <cdr:y>0.28593</cdr:y>
    </cdr:to>
    <cdr:sp macro="" textlink="">
      <cdr:nvSpPr>
        <cdr:cNvPr id="8" name="TextBox 18"/>
        <cdr:cNvSpPr txBox="1"/>
      </cdr:nvSpPr>
      <cdr:spPr>
        <a:xfrm xmlns:a="http://schemas.openxmlformats.org/drawingml/2006/main">
          <a:off x="7292362" y="327054"/>
          <a:ext cx="742530" cy="214717"/>
        </a:xfrm>
        <a:prstGeom xmlns:a="http://schemas.openxmlformats.org/drawingml/2006/main" prst="rect">
          <a:avLst/>
        </a:prstGeom>
        <a:noFill xmlns:a="http://schemas.openxmlformats.org/drawingml/2006/main"/>
      </cdr:spPr>
      <cdr:txBody>
        <a:bodyPr xmlns:a="http://schemas.openxmlformats.org/drawingml/2006/main" wrap="none" rtlCol="0">
          <a:spAutoFit/>
        </a:bodyPr>
        <a:lstStyle xmlns:a="http://schemas.openxmlformats.org/drawingml/2006/main">
          <a:defPPr>
            <a:defRPr lang="ru-RU"/>
          </a:defPPr>
          <a:lvl1pPr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17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341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51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682" algn="l" rtl="0" fontAlgn="base">
            <a:spcBef>
              <a:spcPct val="0"/>
            </a:spcBef>
            <a:spcAft>
              <a:spcPct val="0"/>
            </a:spcAft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5853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02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194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365" algn="l" defTabSz="914341" rtl="0" eaLnBrk="1" latinLnBrk="0" hangingPunct="1">
            <a:defRPr sz="2000"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r>
            <a:rPr lang="ru-RU" sz="1400" b="1" dirty="0" smtClean="0">
              <a:latin typeface="Arial Narrow" panose="020B0606020202030204" pitchFamily="34" charset="0"/>
            </a:rPr>
            <a:t>4 место</a:t>
          </a:r>
          <a:endParaRPr lang="ru-RU" sz="1400" b="1" dirty="0">
            <a:latin typeface="Arial Narrow" panose="020B0606020202030204" pitchFamily="34" charset="0"/>
          </a:endParaRPr>
        </a:p>
      </cdr:txBody>
    </cdr:sp>
  </cdr:relSizeAnchor>
</c:userShapes>
</file>

<file path=ppt/drawings/drawing8.xml><?xml version="1.0" encoding="utf-8"?>
<c:userShapes xmlns:c="http://schemas.openxmlformats.org/drawingml/2006/chart">
  <cdr:relSizeAnchor xmlns:cdr="http://schemas.openxmlformats.org/drawingml/2006/chartDrawing">
    <cdr:from>
      <cdr:x>0.63203</cdr:x>
      <cdr:y>0.10992</cdr:y>
    </cdr:from>
    <cdr:to>
      <cdr:x>0.87789</cdr:x>
      <cdr:y>0.33646</cdr:y>
    </cdr:to>
    <cdr:sp macro="" textlink="">
      <cdr:nvSpPr>
        <cdr:cNvPr id="2" name="Прямоугольная выноска 1"/>
        <cdr:cNvSpPr/>
      </cdr:nvSpPr>
      <cdr:spPr>
        <a:xfrm xmlns:a="http://schemas.openxmlformats.org/drawingml/2006/main">
          <a:off x="4018665" y="261610"/>
          <a:ext cx="1563261" cy="539152"/>
        </a:xfrm>
        <a:prstGeom xmlns:a="http://schemas.openxmlformats.org/drawingml/2006/main" prst="wedgeRectCallout">
          <a:avLst>
            <a:gd name="adj1" fmla="val -25521"/>
            <a:gd name="adj2" fmla="val 110887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Астраханьэнерго </a:t>
          </a:r>
        </a:p>
        <a:p xmlns:a="http://schemas.openxmlformats.org/drawingml/2006/main">
          <a:pPr algn="ctr"/>
          <a:r>
            <a:rPr lang="ru-RU" sz="1000" dirty="0" smtClean="0"/>
            <a:t>576,74 </a:t>
          </a:r>
          <a:r>
            <a:rPr lang="ru-RU" sz="1000" dirty="0" err="1" smtClean="0"/>
            <a:t>тыс.кВтч</a:t>
          </a:r>
          <a:r>
            <a:rPr lang="ru-RU" sz="1000" dirty="0" smtClean="0"/>
            <a:t>/чел</a:t>
          </a:r>
          <a:endParaRPr lang="ru-RU" sz="1000" dirty="0"/>
        </a:p>
      </cdr:txBody>
    </cdr:sp>
  </cdr:relSizeAnchor>
</c:userShapes>
</file>

<file path=ppt/drawings/drawing9.xml><?xml version="1.0" encoding="utf-8"?>
<c:userShapes xmlns:c="http://schemas.openxmlformats.org/drawingml/2006/chart">
  <cdr:relSizeAnchor xmlns:cdr="http://schemas.openxmlformats.org/drawingml/2006/chartDrawing">
    <cdr:from>
      <cdr:x>0.60804</cdr:x>
      <cdr:y>0.06646</cdr:y>
    </cdr:from>
    <cdr:to>
      <cdr:x>0.79817</cdr:x>
      <cdr:y>0.27804</cdr:y>
    </cdr:to>
    <cdr:sp macro="" textlink="">
      <cdr:nvSpPr>
        <cdr:cNvPr id="2" name="Прямоугольная выноска 1"/>
        <cdr:cNvSpPr/>
      </cdr:nvSpPr>
      <cdr:spPr>
        <a:xfrm xmlns:a="http://schemas.openxmlformats.org/drawingml/2006/main">
          <a:off x="3796994" y="148518"/>
          <a:ext cx="1187283" cy="472814"/>
        </a:xfrm>
        <a:prstGeom xmlns:a="http://schemas.openxmlformats.org/drawingml/2006/main" prst="wedgeRectCallout">
          <a:avLst>
            <a:gd name="adj1" fmla="val -17246"/>
            <a:gd name="adj2" fmla="val 152116"/>
          </a:avLst>
        </a:prstGeom>
        <a:noFill xmlns:a="http://schemas.openxmlformats.org/drawingml/2006/main"/>
        <a:ln xmlns:a="http://schemas.openxmlformats.org/drawingml/2006/main">
          <a:solidFill>
            <a:srgbClr val="CCCCFF"/>
          </a:solidFill>
        </a:ln>
      </cdr:spPr>
      <cdr:style>
        <a:lnRef xmlns:a="http://schemas.openxmlformats.org/drawingml/2006/main" idx="1">
          <a:schemeClr val="accent1"/>
        </a:lnRef>
        <a:fillRef xmlns:a="http://schemas.openxmlformats.org/drawingml/2006/main" idx="2">
          <a:schemeClr val="accent1"/>
        </a:fillRef>
        <a:effectRef xmlns:a="http://schemas.openxmlformats.org/drawingml/2006/main" idx="1">
          <a:schemeClr val="accent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lvl1pPr marL="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indent="0">
            <a:defRPr sz="11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r>
            <a:rPr lang="ru-RU" sz="1000" dirty="0" smtClean="0"/>
            <a:t>Астраханьэнерго </a:t>
          </a:r>
        </a:p>
        <a:p xmlns:a="http://schemas.openxmlformats.org/drawingml/2006/main">
          <a:pPr algn="ctr"/>
          <a:r>
            <a:rPr lang="ru-RU" sz="1000" dirty="0" smtClean="0"/>
            <a:t>4,86%</a:t>
          </a:r>
          <a:endParaRPr lang="ru-RU" sz="1000" dirty="0"/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7" y="6"/>
            <a:ext cx="2945658" cy="495427"/>
          </a:xfrm>
          <a:prstGeom prst="rect">
            <a:avLst/>
          </a:prstGeom>
        </p:spPr>
        <p:txBody>
          <a:bodyPr vert="horz" lIns="91080" tIns="45539" rIns="91080" bIns="45539" rtlCol="0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53" y="6"/>
            <a:ext cx="2945658" cy="495427"/>
          </a:xfrm>
          <a:prstGeom prst="rect">
            <a:avLst/>
          </a:prstGeom>
        </p:spPr>
        <p:txBody>
          <a:bodyPr vert="horz" lIns="91080" tIns="45539" rIns="91080" bIns="45539" rtlCol="0"/>
          <a:lstStyle>
            <a:lvl1pPr algn="r">
              <a:defRPr sz="1200"/>
            </a:lvl1pPr>
          </a:lstStyle>
          <a:p>
            <a:fld id="{9071549D-15A9-4A6E-93D4-33439A0FFFF3}" type="datetimeFigureOut">
              <a:rPr lang="ru-RU" smtClean="0"/>
              <a:t>13.03.2018</a:t>
            </a:fld>
            <a:endParaRPr lang="ru-RU" dirty="0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77925" y="1235075"/>
            <a:ext cx="4441825" cy="33321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080" tIns="45539" rIns="91080" bIns="45539" rtlCol="0" anchor="ctr"/>
          <a:lstStyle/>
          <a:p>
            <a:endParaRPr lang="ru-RU" dirty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72" y="4751988"/>
            <a:ext cx="5438140" cy="3887987"/>
          </a:xfrm>
          <a:prstGeom prst="rect">
            <a:avLst/>
          </a:prstGeom>
        </p:spPr>
        <p:txBody>
          <a:bodyPr vert="horz" lIns="91080" tIns="45539" rIns="91080" bIns="45539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7" y="9378825"/>
            <a:ext cx="2945658" cy="495426"/>
          </a:xfrm>
          <a:prstGeom prst="rect">
            <a:avLst/>
          </a:prstGeom>
        </p:spPr>
        <p:txBody>
          <a:bodyPr vert="horz" lIns="91080" tIns="45539" rIns="91080" bIns="45539" rtlCol="0" anchor="b"/>
          <a:lstStyle>
            <a:lvl1pPr algn="l">
              <a:defRPr sz="1200"/>
            </a:lvl1pPr>
          </a:lstStyle>
          <a:p>
            <a:endParaRPr lang="ru-RU" dirty="0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53" y="9378825"/>
            <a:ext cx="2945658" cy="495426"/>
          </a:xfrm>
          <a:prstGeom prst="rect">
            <a:avLst/>
          </a:prstGeom>
        </p:spPr>
        <p:txBody>
          <a:bodyPr vert="horz" lIns="91080" tIns="45539" rIns="91080" bIns="45539" rtlCol="0" anchor="b"/>
          <a:lstStyle>
            <a:lvl1pPr algn="r">
              <a:defRPr sz="1200"/>
            </a:lvl1pPr>
          </a:lstStyle>
          <a:p>
            <a:fld id="{904E577D-4BFB-480C-8997-6AC301F6C54F}" type="slidenum">
              <a:rPr lang="ru-RU" smtClean="0"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255469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04E577D-4BFB-480C-8997-6AC301F6C54F}" type="slidenum">
              <a:rPr lang="ru-RU" smtClean="0"/>
              <a:t>12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5383191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EC4273F-E0AC-410D-AB7F-65BDB323AB82}" type="datetime1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 dirty="0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1F367D-720F-4FC2-A0A3-F0AFB800C735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877989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B5CDF6-5435-4020-9947-345B6D61507A}" type="datetime1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46305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7626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E25B8ED-358D-48C9-9B14-B8ABB5AE3D64}" type="datetime1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61847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31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9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13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6503BF07-F030-49CA-9C10-59CE3BBA1347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286066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90232B20-DEBE-4520-9AC0-41733C0AC79F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94327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6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29336144-42E1-4F26-981C-A1A3967C98E6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056406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6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4DA072EC-1A38-4064-93AD-3E5EB7D755A2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34318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8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8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0AA05981-8DE8-44F8-BB47-218FAC514937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567380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801D1B71-59CA-4751-ABEB-E0F7B5C39F28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6495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D9CBCF82-7376-4AB7-9E5D-23B532E8F00D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30340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sse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61473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2AE204-A506-4304-84A6-ECE3B77DD670}" type="datetime1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219148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40723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6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2" y="1435103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C137F169-1B9F-45CA-9EB0-B3F7775A2B32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011005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189" indent="0">
              <a:buNone/>
              <a:defRPr sz="1200"/>
            </a:lvl2pPr>
            <a:lvl3pPr marL="914377" indent="0">
              <a:buNone/>
              <a:defRPr sz="1000"/>
            </a:lvl3pPr>
            <a:lvl4pPr marL="1371566" indent="0">
              <a:buNone/>
              <a:defRPr sz="900"/>
            </a:lvl4pPr>
            <a:lvl5pPr marL="1828754" indent="0">
              <a:buNone/>
              <a:defRPr sz="900"/>
            </a:lvl5pPr>
            <a:lvl6pPr marL="2285943" indent="0">
              <a:buNone/>
              <a:defRPr sz="900"/>
            </a:lvl6pPr>
            <a:lvl7pPr marL="2743131" indent="0">
              <a:buNone/>
              <a:defRPr sz="900"/>
            </a:lvl7pPr>
            <a:lvl8pPr marL="3200320" indent="0">
              <a:buNone/>
              <a:defRPr sz="900"/>
            </a:lvl8pPr>
            <a:lvl9pPr marL="3657509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ED3E4436-393D-415A-A496-9BDAFFC40112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3555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6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22F4E25C-5F9D-410F-B3DD-438CB7576FCF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121549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44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4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6"/>
            <a:ext cx="2133600" cy="365125"/>
          </a:xfrm>
          <a:prstGeom prst="rect">
            <a:avLst/>
          </a:prstGeom>
        </p:spPr>
        <p:txBody>
          <a:bodyPr/>
          <a:lstStyle/>
          <a:p>
            <a:fld id="{9BAF2328-4352-4F7C-9CE4-CD091957B96D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6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079168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1ACCCA27-0F5C-4AC6-ACBE-6B247C5FEF95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206111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84D7BC8E-6A07-4100-A306-E2C343003E37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2562839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3669DE87-26BD-4C2C-8922-B0B2E8D0D68D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080639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B0672484-38AB-4581-B506-7FE55DD968E3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303438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FC582C03-A149-4FB4-B55A-4C55B0F07331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28961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8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3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FABE55-EBA3-4805-8676-19E6D7A02D10}" type="datetime1">
              <a:rPr lang="ru-RU" smtClean="0"/>
              <a:t>13.03.2018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52071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BAFC7708-D7EA-49A2-8B94-8978262E13DB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57529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26D7FC1C-C71E-4C7D-B963-B0B20D94F4D2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607436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sse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489080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7046313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30F32A7F-ED95-4861-BECF-E62E27D232BC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895624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D4B1474B-CA12-4C47-8F45-6F83C993D099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347743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E4338C8B-320D-41B5-896B-573F0E810C47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107578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fld id="{129DE633-A28A-4278-8481-32158AAE508C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6973162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413B774-73D6-4A76-9678-27B1B71B7CE0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78586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71824FF-7BAB-4936-B28D-D7A11F3945F8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829866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825625"/>
            <a:ext cx="386715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15C151-C1EA-45C8-AB16-5F691ADD472F}" type="datetime1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25176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493B20-1362-4A55-B1A6-BF630E9A494D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634269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7D58BFF0-CE45-4484-A145-31F74D61E01F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435446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EB03073-A3FE-401A-8A87-E7E6D46235A4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2412364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306277C3-E9E1-4AC1-8D69-53A72C5F6124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770495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1532BBB8-2002-4E5E-A39E-D89BC4350598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7383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sse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420439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>
          <a:xfrm>
            <a:off x="8567936" y="332656"/>
            <a:ext cx="576064" cy="365125"/>
          </a:xfrm>
        </p:spPr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2529474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19AABD1-51FC-4A05-A3A8-C46960816105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469930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00E866BF-3CEF-4962-8311-21A3CF6AE443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963709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F6FF81B6-29E6-4094-BA19-E79E1177C2E7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666882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365125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30238" y="1681163"/>
            <a:ext cx="386873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30238" y="2505075"/>
            <a:ext cx="386873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7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7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8577784-6F3B-46B9-BBDD-521F934E8CCC}" type="datetime1">
              <a:rPr lang="ru-RU" smtClean="0"/>
              <a:t>13.03.2018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297328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DBBB20BE-9FC2-41D5-9D42-4ABF323B8453}" type="datetime1">
              <a:rPr lang="ru-RU" smtClean="0">
                <a:solidFill>
                  <a:prstClr val="black"/>
                </a:solidFill>
              </a:rPr>
              <a:t>13.03.2018</a:t>
            </a:fld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867189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507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88934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9889303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82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8748752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4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6660971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41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41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80814028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23430670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6998383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Rosseti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438969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Номер слайда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1110767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7BF505-3503-40A9-9CDC-5B769DACD494}" type="datetime1">
              <a:rPr lang="ru-RU" smtClean="0"/>
              <a:t>13.03.2018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491548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8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8" y="1435102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759153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 dirty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43509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600204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93824311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457200" y="6356432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356432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ru-RU" dirty="0">
              <a:solidFill>
                <a:prstClr val="black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3802229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5"/>
          <p:cNvSpPr txBox="1">
            <a:spLocks/>
          </p:cNvSpPr>
          <p:nvPr userDrawn="1"/>
        </p:nvSpPr>
        <p:spPr>
          <a:xfrm>
            <a:off x="132506" y="6356450"/>
            <a:ext cx="2132707" cy="364628"/>
          </a:xfrm>
          <a:prstGeom prst="rect">
            <a:avLst/>
          </a:prstGeom>
        </p:spPr>
        <p:txBody>
          <a:bodyPr lIns="91018" tIns="45497" rIns="91018" bIns="45497" anchor="ctr"/>
          <a:lstStyle>
            <a:lvl1pPr algn="l">
              <a:defRPr/>
            </a:lvl1pPr>
          </a:lstStyle>
          <a:p>
            <a:pPr defTabSz="910129" fontAlgn="base">
              <a:spcBef>
                <a:spcPct val="0"/>
              </a:spcBef>
              <a:spcAft>
                <a:spcPct val="0"/>
              </a:spcAft>
              <a:defRPr/>
            </a:pPr>
            <a:endParaRPr lang="en-US" sz="1200" dirty="0" smtClean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0"/>
          </p:nvPr>
        </p:nvSpPr>
        <p:spPr>
          <a:xfrm>
            <a:off x="8471292" y="6356614"/>
            <a:ext cx="439048" cy="364629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pPr>
              <a:defRPr/>
            </a:pPr>
            <a:fld id="{159025A8-FEA9-47CD-A080-A04B2CC2CF09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7231070"/>
      </p:ext>
    </p:extLst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9D1D0FE-E56E-46B5-AD45-CDB89C008584}" type="datetime1">
              <a:rPr lang="ru-RU" smtClean="0"/>
              <a:t>13.03.2018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1F367D-720F-4FC2-A0A3-F0AFB800C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4237511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424FB7-C379-4054-BC01-7C0AD9D52EC5}" type="datetime1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505166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30238" y="457200"/>
            <a:ext cx="2949575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788" y="987425"/>
            <a:ext cx="462915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30238" y="2057400"/>
            <a:ext cx="2949575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0052C1-5A4E-489E-AE5D-6918747AF66E}" type="datetime1">
              <a:rPr lang="ru-RU" smtClean="0"/>
              <a:t>13.03.2018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3028950" y="6356350"/>
            <a:ext cx="3086100" cy="365125"/>
          </a:xfrm>
          <a:prstGeom prst="rect">
            <a:avLst/>
          </a:prstGeom>
        </p:spPr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588404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slideLayout" Target="../slideLayouts/slideLayout37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2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slideLayout" Target="../slideLayouts/slideLayout50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17" Type="http://schemas.microsoft.com/office/2007/relationships/hdphoto" Target="../media/hdphoto1.wdp"/><Relationship Id="rId2" Type="http://schemas.openxmlformats.org/officeDocument/2006/relationships/slideLayout" Target="../slideLayouts/slideLayout39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slideLayout" Target="../slideLayouts/slideLayout63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slideLayout" Target="../slideLayouts/slideLayout62.xml"/><Relationship Id="rId17" Type="http://schemas.openxmlformats.org/officeDocument/2006/relationships/image" Target="../media/image5.png"/><Relationship Id="rId2" Type="http://schemas.openxmlformats.org/officeDocument/2006/relationships/slideLayout" Target="../slideLayouts/slideLayout52.xml"/><Relationship Id="rId16" Type="http://schemas.openxmlformats.org/officeDocument/2006/relationships/image" Target="../media/image4.png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Relationship Id="rId14" Type="http://schemas.openxmlformats.org/officeDocument/2006/relationships/slideLayout" Target="../slideLayouts/slideLayout6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3"/>
          <p:cNvPicPr>
            <a:picLocks noChangeAspect="1" noChangeArrowheads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6454066"/>
            <a:ext cx="9144000" cy="4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3757" y="6454066"/>
            <a:ext cx="1695647" cy="4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5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19390" y="6454066"/>
            <a:ext cx="1606858" cy="4039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5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0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8001F7-AA45-4EE6-8191-6765FE1CAB12}" type="datetime1">
              <a:rPr lang="ru-RU" smtClean="0"/>
              <a:t>13.03.2018</a:t>
            </a:fld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2435371" y="64246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400" b="1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81F367D-720F-4FC2-A0A3-F0AFB800C735}" type="slidenum">
              <a:rPr lang="ru-RU" smtClean="0"/>
              <a:pPr/>
              <a:t>‹#›</a:t>
            </a:fld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4244973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  <p:sldLayoutId id="2147483732" r:id="rId2"/>
    <p:sldLayoutId id="2147483733" r:id="rId3"/>
    <p:sldLayoutId id="2147483734" r:id="rId4"/>
    <p:sldLayoutId id="2147483735" r:id="rId5"/>
    <p:sldLayoutId id="2147483736" r:id="rId6"/>
    <p:sldLayoutId id="2147483737" r:id="rId7"/>
    <p:sldLayoutId id="2147483738" r:id="rId8"/>
    <p:sldLayoutId id="2147483739" r:id="rId9"/>
    <p:sldLayoutId id="2147483740" r:id="rId10"/>
    <p:sldLayoutId id="2147483741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331018"/>
            <a:ext cx="9144000" cy="318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346" y="28539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4" descr="C:\Users\bogomolov_a\Documents\Фирменный_стиль\Россети flat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80" y="116632"/>
            <a:ext cx="817371" cy="8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bogomolov_a\Documents\Фирменный_стиль\Arrow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1" y="340180"/>
            <a:ext cx="336917" cy="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Равнобедренный треугольник 17"/>
          <p:cNvSpPr/>
          <p:nvPr userDrawn="1"/>
        </p:nvSpPr>
        <p:spPr>
          <a:xfrm rot="5400000">
            <a:off x="120037" y="406424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 18"/>
          <p:cNvSpPr/>
          <p:nvPr userDrawn="1"/>
        </p:nvSpPr>
        <p:spPr>
          <a:xfrm>
            <a:off x="452623" y="510547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  <p:sp>
        <p:nvSpPr>
          <p:cNvPr id="20" name="Равнобедренный треугольник 19"/>
          <p:cNvSpPr/>
          <p:nvPr userDrawn="1"/>
        </p:nvSpPr>
        <p:spPr>
          <a:xfrm rot="10800000">
            <a:off x="443096" y="351714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80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92853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</p:sldLayoutIdLst>
  <p:hf hdr="0" ftr="0" dt="0"/>
  <p:txStyles>
    <p:titleStyle>
      <a:lvl1pPr algn="ctr" defTabSz="914377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891" indent="-342891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32" indent="-28574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331018"/>
            <a:ext cx="9144000" cy="318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350" y="28539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4" descr="C:\Users\bogomolov_a\Documents\Фирменный_стиль\Россети flat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09" y="116632"/>
            <a:ext cx="817371" cy="8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bogomolov_a\Documents\Фирменный_стиль\Arrow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9" y="340180"/>
            <a:ext cx="336917" cy="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Равнобедренный треугольник 17"/>
          <p:cNvSpPr/>
          <p:nvPr userDrawn="1"/>
        </p:nvSpPr>
        <p:spPr>
          <a:xfrm rot="5400000">
            <a:off x="120075" y="406424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 18"/>
          <p:cNvSpPr/>
          <p:nvPr userDrawn="1"/>
        </p:nvSpPr>
        <p:spPr>
          <a:xfrm>
            <a:off x="452624" y="510541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Равнобедренный треугольник 19"/>
          <p:cNvSpPr/>
          <p:nvPr userDrawn="1"/>
        </p:nvSpPr>
        <p:spPr>
          <a:xfrm rot="10800000">
            <a:off x="443106" y="351790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0266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697" r:id="rId8"/>
    <p:sldLayoutId id="2147483698" r:id="rId9"/>
    <p:sldLayoutId id="2147483699" r:id="rId10"/>
    <p:sldLayoutId id="2147483700" r:id="rId11"/>
    <p:sldLayoutId id="2147483701" r:id="rId12"/>
    <p:sldLayoutId id="2147483702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331018"/>
            <a:ext cx="9144000" cy="318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344" y="285395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4" descr="C:\Users\bogomolov_a\Documents\Фирменный_стиль\Россети flat.PNG"/>
          <p:cNvPicPr>
            <a:picLocks noChangeAspect="1" noChangeArrowheads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578" y="116632"/>
            <a:ext cx="817371" cy="8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bogomolov_a\Documents\Фирменный_стиль\Arrow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BEBA8EAE-BF5A-486C-A8C5-ECC9F3942E4B}">
                <a14:imgProps xmlns:a14="http://schemas.microsoft.com/office/drawing/2010/main">
                  <a14:imgLayer r:embed="rId17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38" y="340180"/>
            <a:ext cx="336917" cy="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Равнобедренный треугольник 17"/>
          <p:cNvSpPr/>
          <p:nvPr userDrawn="1"/>
        </p:nvSpPr>
        <p:spPr>
          <a:xfrm rot="5400000">
            <a:off x="120034" y="406423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 18"/>
          <p:cNvSpPr/>
          <p:nvPr userDrawn="1"/>
        </p:nvSpPr>
        <p:spPr>
          <a:xfrm>
            <a:off x="452620" y="510541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Равнобедренный треугольник 19"/>
          <p:cNvSpPr/>
          <p:nvPr userDrawn="1"/>
        </p:nvSpPr>
        <p:spPr>
          <a:xfrm rot="10800000">
            <a:off x="443093" y="351708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397952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Прямоугольник 13"/>
          <p:cNvSpPr/>
          <p:nvPr userDrawn="1"/>
        </p:nvSpPr>
        <p:spPr>
          <a:xfrm>
            <a:off x="0" y="331018"/>
            <a:ext cx="9144000" cy="318272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09350" y="285398"/>
            <a:ext cx="576064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640ED5F-A6F8-401D-8C6E-1401739B8009}" type="slidenum">
              <a:rPr lang="ru-RU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ru-RU" dirty="0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6" name="Picture 4" descr="C:\Users\bogomolov_a\Documents\Фирменный_стиль\Россети flat.PNG"/>
          <p:cNvPicPr>
            <a:picLocks noChangeAspect="1" noChangeArrowheads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2609" y="116632"/>
            <a:ext cx="817371" cy="8603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5" descr="C:\Users\bogomolov_a\Documents\Фирменный_стиль\Arrow.PNG"/>
          <p:cNvPicPr>
            <a:picLocks noChangeAspect="1" noChangeArrowheads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rightnessContrast bright="10000" contrast="-1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79" y="340180"/>
            <a:ext cx="336917" cy="298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Равнобедренный треугольник 17"/>
          <p:cNvSpPr/>
          <p:nvPr userDrawn="1"/>
        </p:nvSpPr>
        <p:spPr>
          <a:xfrm rot="5400000">
            <a:off x="120075" y="406424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19" name="Равнобедренный треугольник 18"/>
          <p:cNvSpPr/>
          <p:nvPr userDrawn="1"/>
        </p:nvSpPr>
        <p:spPr>
          <a:xfrm>
            <a:off x="452624" y="510541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0" name="Равнобедренный треугольник 19"/>
          <p:cNvSpPr/>
          <p:nvPr userDrawn="1"/>
        </p:nvSpPr>
        <p:spPr>
          <a:xfrm rot="10800000">
            <a:off x="443106" y="351790"/>
            <a:ext cx="277261" cy="129727"/>
          </a:xfrm>
          <a:prstGeom prst="triangle">
            <a:avLst>
              <a:gd name="adj" fmla="val 51718"/>
            </a:avLst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24360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3" r:id="rId1"/>
    <p:sldLayoutId id="2147483744" r:id="rId2"/>
    <p:sldLayoutId id="2147483745" r:id="rId3"/>
    <p:sldLayoutId id="2147483746" r:id="rId4"/>
    <p:sldLayoutId id="2147483747" r:id="rId5"/>
    <p:sldLayoutId id="2147483748" r:id="rId6"/>
    <p:sldLayoutId id="2147483749" r:id="rId7"/>
    <p:sldLayoutId id="2147483750" r:id="rId8"/>
    <p:sldLayoutId id="2147483751" r:id="rId9"/>
    <p:sldLayoutId id="2147483752" r:id="rId10"/>
    <p:sldLayoutId id="2147483753" r:id="rId11"/>
    <p:sldLayoutId id="2147483754" r:id="rId12"/>
    <p:sldLayoutId id="2147483755" r:id="rId13"/>
    <p:sldLayoutId id="2147483756" r:id="rId14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4.xml"/><Relationship Id="rId4" Type="http://schemas.openxmlformats.org/officeDocument/2006/relationships/image" Target="../media/image8.em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chart" Target="../charts/chart12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15.xml"/><Relationship Id="rId4" Type="http://schemas.openxmlformats.org/officeDocument/2006/relationships/chart" Target="../charts/chart1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chart" Target="../charts/chart20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3.xml"/><Relationship Id="rId2" Type="http://schemas.openxmlformats.org/officeDocument/2006/relationships/chart" Target="../charts/chart22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2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chart" Target="../charts/chart2.xml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chart" Target="../charts/char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fesenkotg\AppData\Local\Microsoft\Windows\Temporary Internet Files\Content.Outlook\4WWCS5OQ\Презентация_Опора (3)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9144001" cy="46163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Рисунок 1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39497" y="5965973"/>
            <a:ext cx="2140197" cy="862231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9896" y="5805996"/>
            <a:ext cx="1846551" cy="1052004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-1" y="4685655"/>
            <a:ext cx="66675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ru-RU" b="1" dirty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Сравнительный анализ (</a:t>
            </a:r>
            <a:r>
              <a:rPr lang="ru-RU" b="1" dirty="0" err="1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бенчмаркинг</a:t>
            </a:r>
            <a:r>
              <a:rPr lang="ru-RU" b="1" dirty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)  среди структурных </a:t>
            </a:r>
            <a:r>
              <a:rPr lang="ru-RU" b="1" dirty="0" smtClean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подразделений ПАО </a:t>
            </a:r>
            <a:r>
              <a:rPr lang="ru-RU" b="1" dirty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«МРСК Юга» по направлению </a:t>
            </a:r>
            <a:endParaRPr lang="ru-RU" b="1" dirty="0" smtClean="0">
              <a:solidFill>
                <a:srgbClr val="1F497D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lvl="0" algn="just"/>
            <a:r>
              <a:rPr lang="ru-RU" b="1" dirty="0" smtClean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«</a:t>
            </a:r>
            <a:r>
              <a:rPr lang="ru-RU" b="1" dirty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Работа по снижению потерь электрической энергии»</a:t>
            </a:r>
          </a:p>
          <a:p>
            <a:pPr lvl="0" algn="just"/>
            <a:r>
              <a:rPr lang="ru-RU" b="1" dirty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 за </a:t>
            </a:r>
            <a:r>
              <a:rPr lang="ru-RU" b="1" dirty="0" smtClean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12 месяцев 2017 </a:t>
            </a:r>
            <a:r>
              <a:rPr lang="ru-RU" b="1" dirty="0">
                <a:solidFill>
                  <a:srgbClr val="1F497D"/>
                </a:solidFill>
                <a:latin typeface="Arial Narrow" panose="020B0606020202030204" pitchFamily="34" charset="0"/>
                <a:cs typeface="Times New Roman" pitchFamily="18" charset="0"/>
              </a:rPr>
              <a:t>года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4190999" y="3287992"/>
            <a:ext cx="495300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Докладчик:  исполняющий обязанности </a:t>
            </a:r>
          </a:p>
          <a:p>
            <a:pPr algn="r"/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заместителя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генерального директора</a:t>
            </a:r>
          </a:p>
          <a:p>
            <a:pPr algn="r"/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 по 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реализации услуг ПАО </a:t>
            </a:r>
            <a:r>
              <a:rPr lang="ru-RU" dirty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«МРСК Юга</a:t>
            </a:r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»</a:t>
            </a:r>
            <a:endParaRPr lang="en-US" dirty="0" smtClean="0">
              <a:solidFill>
                <a:prstClr val="white"/>
              </a:solidFill>
              <a:latin typeface="Arial Narrow" panose="020B0606020202030204" pitchFamily="34" charset="0"/>
              <a:cs typeface="Times New Roman" pitchFamily="18" charset="0"/>
            </a:endParaRPr>
          </a:p>
          <a:p>
            <a:pPr algn="r"/>
            <a:r>
              <a:rPr lang="ru-RU" dirty="0" smtClean="0">
                <a:solidFill>
                  <a:prstClr val="white"/>
                </a:solidFill>
                <a:latin typeface="Arial Narrow" panose="020B0606020202030204" pitchFamily="34" charset="0"/>
                <a:cs typeface="Times New Roman" pitchFamily="18" charset="0"/>
              </a:rPr>
              <a:t>Э.В. Леднев</a:t>
            </a:r>
          </a:p>
        </p:txBody>
      </p:sp>
    </p:spTree>
    <p:extLst>
      <p:ext uri="{BB962C8B-B14F-4D97-AF65-F5344CB8AC3E}">
        <p14:creationId xmlns:p14="http://schemas.microsoft.com/office/powerpoint/2010/main" val="385461672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10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926729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»-«Астраханьэнерго»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месяцев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060" y="748127"/>
            <a:ext cx="7833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составлению количества актов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НУП, шт./чел</a:t>
            </a:r>
            <a:endParaRPr lang="ru-RU" sz="14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74303628"/>
              </p:ext>
            </p:extLst>
          </p:nvPr>
        </p:nvGraphicFramePr>
        <p:xfrm>
          <a:off x="6410037" y="1009228"/>
          <a:ext cx="2625805" cy="253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2580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307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Камызякский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Хараболинский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Володарский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Трусовский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Енотаевский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Правобережный РЭС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33078" y="3455310"/>
            <a:ext cx="8465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выявлению объема несанкционированного потребления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э/э, тыс.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кВтч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/чел</a:t>
            </a:r>
            <a:endParaRPr lang="ru-RU" sz="1400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7992367"/>
              </p:ext>
            </p:extLst>
          </p:nvPr>
        </p:nvGraphicFramePr>
        <p:xfrm>
          <a:off x="6550900" y="3716920"/>
          <a:ext cx="2716390" cy="249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1639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Приволжский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Володарский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Лиманский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Енотаевский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Красноярский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Камызякский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64088659"/>
              </p:ext>
            </p:extLst>
          </p:nvPr>
        </p:nvGraphicFramePr>
        <p:xfrm>
          <a:off x="230060" y="1211792"/>
          <a:ext cx="6207685" cy="253511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1857037"/>
              </p:ext>
            </p:extLst>
          </p:nvPr>
        </p:nvGraphicFramePr>
        <p:xfrm>
          <a:off x="230061" y="3953877"/>
          <a:ext cx="6358340" cy="23799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ая выноска 2"/>
          <p:cNvSpPr/>
          <p:nvPr/>
        </p:nvSpPr>
        <p:spPr>
          <a:xfrm>
            <a:off x="3657599" y="1055904"/>
            <a:ext cx="1182255" cy="572655"/>
          </a:xfrm>
          <a:prstGeom prst="wedgeRectCallout">
            <a:avLst>
              <a:gd name="adj1" fmla="val -10052"/>
              <a:gd name="adj2" fmla="val 126855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/>
              <a:t>Астраханьэнерго </a:t>
            </a:r>
          </a:p>
          <a:p>
            <a:pPr algn="ctr"/>
            <a:r>
              <a:rPr lang="ru-RU" sz="1000" dirty="0" smtClean="0"/>
              <a:t>8,99 шт./чел</a:t>
            </a:r>
            <a:endParaRPr lang="ru-RU" sz="1000" dirty="0"/>
          </a:p>
        </p:txBody>
      </p:sp>
    </p:spTree>
    <p:extLst>
      <p:ext uri="{BB962C8B-B14F-4D97-AF65-F5344CB8AC3E}">
        <p14:creationId xmlns:p14="http://schemas.microsoft.com/office/powerpoint/2010/main" val="317925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11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914400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»-«Астраханьэнерго»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060" y="748127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Уровень разногласий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потерям э/э*,%</a:t>
            </a:r>
            <a:endParaRPr lang="ru-RU" sz="14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8452482"/>
              </p:ext>
            </p:extLst>
          </p:nvPr>
        </p:nvGraphicFramePr>
        <p:xfrm>
          <a:off x="6567944" y="1208218"/>
          <a:ext cx="2467897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уровню разногласий по потерям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Северный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Красноярский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Правобережный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уровню разногласий по потерям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Приволжский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Лиманский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Володарский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30062" y="3615970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 уровня разногласий по потерям э/э*, %</a:t>
            </a:r>
            <a:endParaRPr lang="ru-RU" sz="1400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0067294"/>
              </p:ext>
            </p:extLst>
          </p:nvPr>
        </p:nvGraphicFramePr>
        <p:xfrm>
          <a:off x="6550900" y="3716920"/>
          <a:ext cx="2467897" cy="217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разногласий по потерям э/э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Красноярский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Северный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Черноярский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разногласий по потерям э/э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ПриволжскийРЭС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Лиманский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Ахтубинский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90866222"/>
              </p:ext>
            </p:extLst>
          </p:nvPr>
        </p:nvGraphicFramePr>
        <p:xfrm>
          <a:off x="230060" y="976559"/>
          <a:ext cx="6244631" cy="223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0" name="Диаграмма 9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5993509"/>
              </p:ext>
            </p:extLst>
          </p:nvPr>
        </p:nvGraphicFramePr>
        <p:xfrm>
          <a:off x="230060" y="3923747"/>
          <a:ext cx="6438595" cy="2234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0" y="6170701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i="1" dirty="0" smtClean="0">
                <a:solidFill>
                  <a:schemeClr val="tx2"/>
                </a:solidFill>
              </a:rPr>
              <a:t>*- </a:t>
            </a:r>
            <a:r>
              <a:rPr lang="ru-RU" sz="1000" i="1" dirty="0">
                <a:solidFill>
                  <a:schemeClr val="tx2"/>
                </a:solidFill>
              </a:rPr>
              <a:t>В расчете </a:t>
            </a:r>
            <a:r>
              <a:rPr lang="ru-RU" sz="1000" i="1" dirty="0" err="1">
                <a:solidFill>
                  <a:schemeClr val="tx2"/>
                </a:solidFill>
              </a:rPr>
              <a:t>бенчмаркинга</a:t>
            </a:r>
            <a:r>
              <a:rPr lang="ru-RU" sz="1000" i="1" dirty="0">
                <a:solidFill>
                  <a:schemeClr val="tx2"/>
                </a:solidFill>
              </a:rPr>
              <a:t>, в объем разногласий по потерям </a:t>
            </a:r>
            <a:r>
              <a:rPr lang="ru-RU" sz="1000" i="1" dirty="0" err="1">
                <a:solidFill>
                  <a:schemeClr val="tx2"/>
                </a:solidFill>
              </a:rPr>
              <a:t>ээ</a:t>
            </a:r>
            <a:r>
              <a:rPr lang="ru-RU" sz="1000" i="1" dirty="0">
                <a:solidFill>
                  <a:schemeClr val="tx2"/>
                </a:solidFill>
              </a:rPr>
              <a:t> входят разногласия по объему потерь </a:t>
            </a:r>
            <a:r>
              <a:rPr lang="ru-RU" sz="1000" i="1" dirty="0" err="1" smtClean="0">
                <a:solidFill>
                  <a:schemeClr val="tx2"/>
                </a:solidFill>
              </a:rPr>
              <a:t>ээ</a:t>
            </a:r>
            <a:r>
              <a:rPr lang="ru-RU" sz="1000" i="1" dirty="0" smtClean="0">
                <a:solidFill>
                  <a:schemeClr val="tx2"/>
                </a:solidFill>
              </a:rPr>
              <a:t> и </a:t>
            </a:r>
            <a:r>
              <a:rPr lang="ru-RU" sz="1000" i="1" dirty="0">
                <a:solidFill>
                  <a:schemeClr val="tx2"/>
                </a:solidFill>
              </a:rPr>
              <a:t>объем БУ принятого ГП на отлагательной основе)</a:t>
            </a:r>
          </a:p>
        </p:txBody>
      </p:sp>
    </p:spTree>
    <p:extLst>
      <p:ext uri="{BB962C8B-B14F-4D97-AF65-F5344CB8AC3E}">
        <p14:creationId xmlns:p14="http://schemas.microsoft.com/office/powerpoint/2010/main" val="2444172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Рисунок 3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1986" y="4021051"/>
            <a:ext cx="1087156" cy="1131373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36466" y="4021052"/>
            <a:ext cx="1087156" cy="1131373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83309" y="4013976"/>
            <a:ext cx="1087156" cy="1131373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3570" y="981302"/>
            <a:ext cx="1199615" cy="1498938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70849" y="985402"/>
            <a:ext cx="1199615" cy="1498938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64213" y="981302"/>
            <a:ext cx="1199615" cy="1498938"/>
          </a:xfrm>
          <a:prstGeom prst="rect">
            <a:avLst/>
          </a:prstGeom>
        </p:spPr>
      </p:pic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-123806" y="0"/>
            <a:ext cx="9394317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»-«Волгоградэнерго»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месяцев 2017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87195" y="621112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потерь в сетях ПО/РЭС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75470189"/>
              </p:ext>
            </p:extLst>
          </p:nvPr>
        </p:nvGraphicFramePr>
        <p:xfrm>
          <a:off x="7545352" y="1031504"/>
          <a:ext cx="1779142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7914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592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уровню потерь ЭЭ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Волгоградские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Городской (ВЭС)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Чернышковский (ПЭС)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Суровиковский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5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 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Левобережные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Ленинский (ЛЭС)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Палласовский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(ЛЭС)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Калачевский (ВЭС) 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338216" y="3286222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снижения потерь в сетях ПО/РЭС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49284532"/>
              </p:ext>
            </p:extLst>
          </p:nvPr>
        </p:nvGraphicFramePr>
        <p:xfrm>
          <a:off x="7433185" y="3579820"/>
          <a:ext cx="1738637" cy="249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3863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36495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Волгоградские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Красноармейский (ВЭС)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Городской (ВЭС)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Среднеахтубинский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(ЛЭС)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Правобережные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Котельниковский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Чернышковский (ПЭС)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Серафимовический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(МЭС)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1" name="Прямоугольная выноска 40"/>
          <p:cNvSpPr/>
          <p:nvPr/>
        </p:nvSpPr>
        <p:spPr>
          <a:xfrm>
            <a:off x="4682434" y="677624"/>
            <a:ext cx="1182255" cy="307777"/>
          </a:xfrm>
          <a:prstGeom prst="wedgeRectCallout">
            <a:avLst>
              <a:gd name="adj1" fmla="val -38506"/>
              <a:gd name="adj2" fmla="val 394070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Волгоградэнерго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18,61%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42" name="Прямоугольная выноска 41"/>
          <p:cNvSpPr/>
          <p:nvPr/>
        </p:nvSpPr>
        <p:spPr>
          <a:xfrm>
            <a:off x="5273562" y="3390557"/>
            <a:ext cx="1182255" cy="378525"/>
          </a:xfrm>
          <a:prstGeom prst="wedgeRectCallout">
            <a:avLst>
              <a:gd name="adj1" fmla="val -67781"/>
              <a:gd name="adj2" fmla="val 412143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Волгоградэнерго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-25,09%</a:t>
            </a:r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28" name="Диаграмма 2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58516326"/>
              </p:ext>
            </p:extLst>
          </p:nvPr>
        </p:nvGraphicFramePr>
        <p:xfrm>
          <a:off x="138129" y="3999798"/>
          <a:ext cx="7348537" cy="239811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0" name="Овал 29"/>
          <p:cNvSpPr/>
          <p:nvPr/>
        </p:nvSpPr>
        <p:spPr>
          <a:xfrm>
            <a:off x="6497775" y="4487101"/>
            <a:ext cx="274711" cy="25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7" name="Овал 46"/>
          <p:cNvSpPr/>
          <p:nvPr/>
        </p:nvSpPr>
        <p:spPr>
          <a:xfrm>
            <a:off x="1958217" y="4462089"/>
            <a:ext cx="274711" cy="25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8" name="Овал 47"/>
          <p:cNvSpPr/>
          <p:nvPr/>
        </p:nvSpPr>
        <p:spPr>
          <a:xfrm>
            <a:off x="5383052" y="4498318"/>
            <a:ext cx="274711" cy="25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9" name="Овал 48"/>
          <p:cNvSpPr/>
          <p:nvPr/>
        </p:nvSpPr>
        <p:spPr>
          <a:xfrm>
            <a:off x="3130055" y="4474964"/>
            <a:ext cx="274711" cy="25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50" name="Овал 49"/>
          <p:cNvSpPr/>
          <p:nvPr/>
        </p:nvSpPr>
        <p:spPr>
          <a:xfrm>
            <a:off x="4212464" y="4467100"/>
            <a:ext cx="274711" cy="25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51" name="Овал 50"/>
          <p:cNvSpPr/>
          <p:nvPr/>
        </p:nvSpPr>
        <p:spPr>
          <a:xfrm>
            <a:off x="844999" y="4462084"/>
            <a:ext cx="274711" cy="252074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6</a:t>
            </a:r>
          </a:p>
        </p:txBody>
      </p:sp>
      <p:graphicFrame>
        <p:nvGraphicFramePr>
          <p:cNvPr id="53" name="Диаграмма 5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98795661"/>
              </p:ext>
            </p:extLst>
          </p:nvPr>
        </p:nvGraphicFramePr>
        <p:xfrm>
          <a:off x="0" y="992180"/>
          <a:ext cx="7653867" cy="24479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54" name="Овал 53"/>
          <p:cNvSpPr/>
          <p:nvPr/>
        </p:nvSpPr>
        <p:spPr>
          <a:xfrm>
            <a:off x="5465670" y="1311471"/>
            <a:ext cx="286125" cy="302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55" name="Овал 54"/>
          <p:cNvSpPr/>
          <p:nvPr/>
        </p:nvSpPr>
        <p:spPr>
          <a:xfrm>
            <a:off x="4260706" y="1303288"/>
            <a:ext cx="286125" cy="302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56" name="Овал 55"/>
          <p:cNvSpPr/>
          <p:nvPr/>
        </p:nvSpPr>
        <p:spPr>
          <a:xfrm>
            <a:off x="680490" y="1311469"/>
            <a:ext cx="286125" cy="302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57" name="Овал 56"/>
          <p:cNvSpPr/>
          <p:nvPr/>
        </p:nvSpPr>
        <p:spPr>
          <a:xfrm>
            <a:off x="6580177" y="1336032"/>
            <a:ext cx="286125" cy="302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58" name="Овал 57"/>
          <p:cNvSpPr/>
          <p:nvPr/>
        </p:nvSpPr>
        <p:spPr>
          <a:xfrm>
            <a:off x="2978448" y="1272584"/>
            <a:ext cx="286125" cy="302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59" name="Овал 58"/>
          <p:cNvSpPr/>
          <p:nvPr/>
        </p:nvSpPr>
        <p:spPr>
          <a:xfrm>
            <a:off x="1839677" y="1288960"/>
            <a:ext cx="286125" cy="302921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128888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8835" y="3681763"/>
            <a:ext cx="1019258" cy="1823756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25973" y="3667079"/>
            <a:ext cx="1019258" cy="1823756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13" y="3701646"/>
            <a:ext cx="1019258" cy="1823756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34970" y="943656"/>
            <a:ext cx="1019258" cy="1454494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19855" y="924650"/>
            <a:ext cx="1019258" cy="1454494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13" y="926485"/>
            <a:ext cx="1019258" cy="1454494"/>
          </a:xfrm>
          <a:prstGeom prst="rect">
            <a:avLst/>
          </a:prstGeom>
        </p:spPr>
      </p:pic>
      <p:graphicFrame>
        <p:nvGraphicFramePr>
          <p:cNvPr id="18" name="Диаграмма 1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53718091"/>
              </p:ext>
            </p:extLst>
          </p:nvPr>
        </p:nvGraphicFramePr>
        <p:xfrm>
          <a:off x="64655" y="916237"/>
          <a:ext cx="6744631" cy="24480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56679" y="3432"/>
            <a:ext cx="911965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) деятельности РЭС филиала ПАО «МРСК Юга»-«Волгоградэнерго» в части снижения потерь электрической 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764" y="635879"/>
            <a:ext cx="7833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составлению количества актов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НУП, шт./чел</a:t>
            </a:r>
            <a:endParaRPr lang="ru-RU" sz="1400" dirty="0"/>
          </a:p>
        </p:txBody>
      </p:sp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219872"/>
              </p:ext>
            </p:extLst>
          </p:nvPr>
        </p:nvGraphicFramePr>
        <p:xfrm>
          <a:off x="6938016" y="853419"/>
          <a:ext cx="2536860" cy="25374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3686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8055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Правобережные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Палласовский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(ЛЭС);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Октябрьский (ПЭС);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Суровикинский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Камышенские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ЭС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Серафимовический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(МЭС);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Ольховский (КЭС);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Клетский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(МЭС).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99478270"/>
              </p:ext>
            </p:extLst>
          </p:nvPr>
        </p:nvGraphicFramePr>
        <p:xfrm>
          <a:off x="6938016" y="3398813"/>
          <a:ext cx="2257946" cy="30175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794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9032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050" b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Правобережные ЭС;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Городищенкский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Красноармейский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Пархоменский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3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Михайловские 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Киквидзенский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(КЭС);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Клетский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(МЭС);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Чернышковский (ПЭС).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56679" y="3233973"/>
            <a:ext cx="8465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выявлению объема несанкционированного потребления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э/э, тыс.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кВтч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/чел</a:t>
            </a:r>
            <a:endParaRPr lang="ru-RU" sz="1400" dirty="0"/>
          </a:p>
        </p:txBody>
      </p:sp>
      <p:sp>
        <p:nvSpPr>
          <p:cNvPr id="42" name="Овал 41"/>
          <p:cNvSpPr/>
          <p:nvPr/>
        </p:nvSpPr>
        <p:spPr>
          <a:xfrm>
            <a:off x="4877016" y="1224014"/>
            <a:ext cx="295348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3" name="Овал 42"/>
          <p:cNvSpPr/>
          <p:nvPr/>
        </p:nvSpPr>
        <p:spPr>
          <a:xfrm>
            <a:off x="5836861" y="1217947"/>
            <a:ext cx="267740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44" name="Овал 43"/>
          <p:cNvSpPr/>
          <p:nvPr/>
        </p:nvSpPr>
        <p:spPr>
          <a:xfrm>
            <a:off x="1654658" y="1183556"/>
            <a:ext cx="298649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46" name="Овал 45"/>
          <p:cNvSpPr/>
          <p:nvPr/>
        </p:nvSpPr>
        <p:spPr>
          <a:xfrm>
            <a:off x="3746527" y="1210569"/>
            <a:ext cx="289075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7" name="Овал 46"/>
          <p:cNvSpPr/>
          <p:nvPr/>
        </p:nvSpPr>
        <p:spPr>
          <a:xfrm>
            <a:off x="2794721" y="1197606"/>
            <a:ext cx="293478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9" name="Овал 48"/>
          <p:cNvSpPr/>
          <p:nvPr/>
        </p:nvSpPr>
        <p:spPr>
          <a:xfrm>
            <a:off x="557478" y="1183556"/>
            <a:ext cx="275210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1</a:t>
            </a:r>
          </a:p>
        </p:txBody>
      </p:sp>
      <p:graphicFrame>
        <p:nvGraphicFramePr>
          <p:cNvPr id="19" name="Диаграмма 1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51466761"/>
              </p:ext>
            </p:extLst>
          </p:nvPr>
        </p:nvGraphicFramePr>
        <p:xfrm>
          <a:off x="0" y="3701646"/>
          <a:ext cx="6941069" cy="269778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9647505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78575" y="3773485"/>
            <a:ext cx="997528" cy="874878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1733" y="3769858"/>
            <a:ext cx="997528" cy="874878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4891" y="3769858"/>
            <a:ext cx="997528" cy="874878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398847" y="1172375"/>
            <a:ext cx="1019258" cy="114479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3942" y="1172375"/>
            <a:ext cx="1019258" cy="1144798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16113" y="1172375"/>
            <a:ext cx="1019258" cy="1144798"/>
          </a:xfrm>
          <a:prstGeom prst="rect">
            <a:avLst/>
          </a:prstGeom>
        </p:spPr>
      </p:pic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914400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»-«Волгоградэнерго»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060" y="680574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Уровень разногласий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потерям э/э*, %</a:t>
            </a:r>
            <a:endParaRPr lang="ru-RU" sz="14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23480720"/>
              </p:ext>
            </p:extLst>
          </p:nvPr>
        </p:nvGraphicFramePr>
        <p:xfrm>
          <a:off x="6676103" y="936000"/>
          <a:ext cx="2467897" cy="23317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уровню разногласий по потерям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 Михайловские 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>
                          <a:tab pos="0" algn="l"/>
                        </a:tabLst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Котельниковский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(ПЭС);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Старополтавский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(ЛЭС);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Еланский  (КЭС).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уровню разногласий по потерям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Волгоградские 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Красноармейский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Городищенский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Пархоменский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30060" y="3441801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 уровня разногласий по потерям э/э, %</a:t>
            </a:r>
            <a:endParaRPr lang="ru-RU" sz="1400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8505343"/>
              </p:ext>
            </p:extLst>
          </p:nvPr>
        </p:nvGraphicFramePr>
        <p:xfrm>
          <a:off x="6676103" y="3769858"/>
          <a:ext cx="2467897" cy="249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разногласий по потерям э/э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Правобережные ЭС;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Калачевский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Котельниковский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(ПЭС);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Городищенский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разногласий по потерям э/э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Камышенские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Котовский (КЭС);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Среднеахтубинский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(ЛЭС);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Красноармейский 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70688280"/>
              </p:ext>
            </p:extLst>
          </p:nvPr>
        </p:nvGraphicFramePr>
        <p:xfrm>
          <a:off x="0" y="936000"/>
          <a:ext cx="6797695" cy="266857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7" name="Диаграмма 1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5198244"/>
              </p:ext>
            </p:extLst>
          </p:nvPr>
        </p:nvGraphicFramePr>
        <p:xfrm>
          <a:off x="315741" y="3700131"/>
          <a:ext cx="6626332" cy="26250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0" y="6170701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i="1" dirty="0" smtClean="0">
                <a:solidFill>
                  <a:schemeClr val="tx2"/>
                </a:solidFill>
              </a:rPr>
              <a:t>*- </a:t>
            </a:r>
            <a:r>
              <a:rPr lang="ru-RU" sz="1000" i="1" dirty="0">
                <a:solidFill>
                  <a:schemeClr val="tx2"/>
                </a:solidFill>
              </a:rPr>
              <a:t>В расчете </a:t>
            </a:r>
            <a:r>
              <a:rPr lang="ru-RU" sz="1000" i="1" dirty="0" err="1">
                <a:solidFill>
                  <a:schemeClr val="tx2"/>
                </a:solidFill>
              </a:rPr>
              <a:t>бенчмаркинга</a:t>
            </a:r>
            <a:r>
              <a:rPr lang="ru-RU" sz="1000" i="1" dirty="0">
                <a:solidFill>
                  <a:schemeClr val="tx2"/>
                </a:solidFill>
              </a:rPr>
              <a:t>, в объем разногласий по потерям </a:t>
            </a:r>
            <a:r>
              <a:rPr lang="ru-RU" sz="1000" i="1" dirty="0" err="1">
                <a:solidFill>
                  <a:schemeClr val="tx2"/>
                </a:solidFill>
              </a:rPr>
              <a:t>ээ</a:t>
            </a:r>
            <a:r>
              <a:rPr lang="ru-RU" sz="1000" i="1" dirty="0">
                <a:solidFill>
                  <a:schemeClr val="tx2"/>
                </a:solidFill>
              </a:rPr>
              <a:t> входят разногласия по объему потерь </a:t>
            </a:r>
            <a:r>
              <a:rPr lang="ru-RU" sz="1000" i="1" dirty="0" err="1" smtClean="0">
                <a:solidFill>
                  <a:schemeClr val="tx2"/>
                </a:solidFill>
              </a:rPr>
              <a:t>ээ</a:t>
            </a:r>
            <a:r>
              <a:rPr lang="ru-RU" sz="1000" i="1" dirty="0" smtClean="0">
                <a:solidFill>
                  <a:schemeClr val="tx2"/>
                </a:solidFill>
              </a:rPr>
              <a:t> и </a:t>
            </a:r>
            <a:r>
              <a:rPr lang="ru-RU" sz="1000" i="1" dirty="0">
                <a:solidFill>
                  <a:schemeClr val="tx2"/>
                </a:solidFill>
              </a:rPr>
              <a:t>объем БУ принятого ГП на отлагательной основе)</a:t>
            </a:r>
          </a:p>
        </p:txBody>
      </p:sp>
    </p:spTree>
    <p:extLst>
      <p:ext uri="{BB962C8B-B14F-4D97-AF65-F5344CB8AC3E}">
        <p14:creationId xmlns:p14="http://schemas.microsoft.com/office/powerpoint/2010/main" val="6793975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2435371" y="6424612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118533" y="0"/>
            <a:ext cx="891540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»-«Калмэнерго»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3962" y="679018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потерь в сетях 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%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7109487"/>
              </p:ext>
            </p:extLst>
          </p:nvPr>
        </p:nvGraphicFramePr>
        <p:xfrm>
          <a:off x="6676103" y="978393"/>
          <a:ext cx="2467897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521564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уровню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Ики-Бурульский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Элистинский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Городовиковский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уровню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Октябрьский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Кетченеровский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Юстинский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163962" y="3288256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снижения потерь в сетях 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%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47652619"/>
              </p:ext>
            </p:extLst>
          </p:nvPr>
        </p:nvGraphicFramePr>
        <p:xfrm>
          <a:off x="6740111" y="3565636"/>
          <a:ext cx="2467897" cy="217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Ики-Бурульский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Троицкий РЭС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Черноземельский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1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Приютенский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Элистинский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Юстинский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Прямоугольная выноска 12"/>
          <p:cNvSpPr/>
          <p:nvPr/>
        </p:nvSpPr>
        <p:spPr>
          <a:xfrm>
            <a:off x="4343577" y="870529"/>
            <a:ext cx="1182255" cy="378525"/>
          </a:xfrm>
          <a:prstGeom prst="wedgeRectCallout">
            <a:avLst>
              <a:gd name="adj1" fmla="val -43768"/>
              <a:gd name="adj2" fmla="val 167961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prstClr val="black"/>
                </a:solidFill>
              </a:rPr>
              <a:t>Калмэнерго</a:t>
            </a:r>
            <a:r>
              <a:rPr lang="ru-RU" sz="10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17,40%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934704" y="3312926"/>
            <a:ext cx="1182255" cy="315784"/>
          </a:xfrm>
          <a:prstGeom prst="wedgeRectCallout">
            <a:avLst>
              <a:gd name="adj1" fmla="val -52787"/>
              <a:gd name="adj2" fmla="val 143475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err="1" smtClean="0">
                <a:solidFill>
                  <a:prstClr val="black"/>
                </a:solidFill>
              </a:rPr>
              <a:t>Калмэнерго</a:t>
            </a:r>
            <a:r>
              <a:rPr lang="ru-RU" sz="1000" dirty="0" smtClean="0">
                <a:solidFill>
                  <a:prstClr val="black"/>
                </a:solidFill>
              </a:rPr>
              <a:t>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-15,41%</a:t>
            </a:r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66662223"/>
              </p:ext>
            </p:extLst>
          </p:nvPr>
        </p:nvGraphicFramePr>
        <p:xfrm>
          <a:off x="-1" y="1016543"/>
          <a:ext cx="6867525" cy="22717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186301"/>
              </p:ext>
            </p:extLst>
          </p:nvPr>
        </p:nvGraphicFramePr>
        <p:xfrm>
          <a:off x="7746" y="3753925"/>
          <a:ext cx="6912650" cy="267068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1789100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914400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»-«Калмэнерго»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060" y="748127"/>
            <a:ext cx="7833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составлению количества актов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НУП, шт./чел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2254416"/>
              </p:ext>
            </p:extLst>
          </p:nvPr>
        </p:nvGraphicFramePr>
        <p:xfrm>
          <a:off x="6720990" y="995027"/>
          <a:ext cx="2467897" cy="25307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53071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Яшкульский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Черноземельский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Городовиковский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Приютинский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Юстиннский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Малодербетовский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133078" y="3455310"/>
            <a:ext cx="8465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выявлению объема несанкционированного потребления 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э/э, тыс.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кВтч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/чел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82711015"/>
              </p:ext>
            </p:extLst>
          </p:nvPr>
        </p:nvGraphicFramePr>
        <p:xfrm>
          <a:off x="6550900" y="3716920"/>
          <a:ext cx="2637987" cy="2491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63798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Элистинский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Черноземельский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Яшкульский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Приютинский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Юстиннский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Малодербетовский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742317"/>
              </p:ext>
            </p:extLst>
          </p:nvPr>
        </p:nvGraphicFramePr>
        <p:xfrm>
          <a:off x="77014" y="1139460"/>
          <a:ext cx="6643977" cy="263626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840803930"/>
              </p:ext>
            </p:extLst>
          </p:nvPr>
        </p:nvGraphicFramePr>
        <p:xfrm>
          <a:off x="77014" y="3908226"/>
          <a:ext cx="6643976" cy="258669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167555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Рисунок 5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152749" y="3902073"/>
            <a:ext cx="859202" cy="960873"/>
          </a:xfrm>
          <a:prstGeom prst="rect">
            <a:avLst/>
          </a:prstGeom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9693" y="3932632"/>
            <a:ext cx="859202" cy="937585"/>
          </a:xfrm>
          <a:prstGeom prst="rect">
            <a:avLst/>
          </a:prstGeom>
        </p:spPr>
      </p:pic>
      <p:pic>
        <p:nvPicPr>
          <p:cNvPr id="53" name="Рисунок 5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86637" y="3934813"/>
            <a:ext cx="859202" cy="937585"/>
          </a:xfrm>
          <a:prstGeom prst="rect">
            <a:avLst/>
          </a:prstGeom>
        </p:spPr>
      </p:pic>
      <p:pic>
        <p:nvPicPr>
          <p:cNvPr id="52" name="Рисунок 5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156" y="3947400"/>
            <a:ext cx="859202" cy="937585"/>
          </a:xfrm>
          <a:prstGeom prst="rect">
            <a:avLst/>
          </a:prstGeom>
        </p:spPr>
      </p:pic>
      <p:pic>
        <p:nvPicPr>
          <p:cNvPr id="47" name="Рисунок 4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63178" y="1260377"/>
            <a:ext cx="859202" cy="1352315"/>
          </a:xfrm>
          <a:prstGeom prst="rect">
            <a:avLst/>
          </a:prstGeom>
        </p:spPr>
      </p:pic>
      <p:pic>
        <p:nvPicPr>
          <p:cNvPr id="48" name="Рисунок 4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80113" y="1282286"/>
            <a:ext cx="859202" cy="1352315"/>
          </a:xfrm>
          <a:prstGeom prst="rect">
            <a:avLst/>
          </a:prstGeom>
        </p:spPr>
      </p:pic>
      <p:pic>
        <p:nvPicPr>
          <p:cNvPr id="49" name="Рисунок 4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21327" y="1260376"/>
            <a:ext cx="859202" cy="1352315"/>
          </a:xfrm>
          <a:prstGeom prst="rect">
            <a:avLst/>
          </a:prstGeom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46243" y="1266193"/>
            <a:ext cx="859202" cy="1352315"/>
          </a:xfrm>
          <a:prstGeom prst="rect">
            <a:avLst/>
          </a:prstGeom>
        </p:spPr>
      </p:pic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2435371" y="6424612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1" y="3432"/>
            <a:ext cx="914400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»-«Ростовэнерго»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73691" y="603352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потерь в сетях ПО/РЭС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%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5452265"/>
              </p:ext>
            </p:extLst>
          </p:nvPr>
        </p:nvGraphicFramePr>
        <p:xfrm>
          <a:off x="7273192" y="911129"/>
          <a:ext cx="2523073" cy="20116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307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уровню потерь ЭЭ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ЦЭС;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Аксайский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(ЦЭС);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Семикаракорский (ЦЭС).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Зимовниковский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Каменский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Дубовский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14764" y="3485382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снижения потерь в сетях ПО/РЭС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%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22353450"/>
              </p:ext>
            </p:extLst>
          </p:nvPr>
        </p:nvGraphicFramePr>
        <p:xfrm>
          <a:off x="7280429" y="3639270"/>
          <a:ext cx="2467897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152726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ЦЭС;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Октябрьский (ЗЭС);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Семикаракорский (ЦЭС).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ЮЗЭС;</a:t>
                      </a:r>
                    </a:p>
                    <a:p>
                      <a:pPr marL="228600" marR="0" indent="-22860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AutoNum type="arabicPeriod"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Зерноградский (ЮЭС)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(Таганрогский (ЮЗЭС)* в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соп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условиях -11 место);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Советский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Матвеево-Курганский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(ЮЗЭС).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39" name="Прямоугольная выноска 38"/>
          <p:cNvSpPr/>
          <p:nvPr/>
        </p:nvSpPr>
        <p:spPr>
          <a:xfrm>
            <a:off x="4205245" y="763493"/>
            <a:ext cx="1182255" cy="307777"/>
          </a:xfrm>
          <a:prstGeom prst="wedgeRectCallout">
            <a:avLst>
              <a:gd name="adj1" fmla="val -16881"/>
              <a:gd name="adj2" fmla="val 371789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Ростовэнерго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25,70%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50" name="Прямоугольная выноска 49"/>
          <p:cNvSpPr/>
          <p:nvPr/>
        </p:nvSpPr>
        <p:spPr>
          <a:xfrm>
            <a:off x="4971397" y="3485382"/>
            <a:ext cx="1182255" cy="363373"/>
          </a:xfrm>
          <a:prstGeom prst="wedgeRectCallout">
            <a:avLst>
              <a:gd name="adj1" fmla="val -56780"/>
              <a:gd name="adj2" fmla="val 354294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Ростовэнерго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-4,89%</a:t>
            </a:r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32" name="Диаграмма 3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29007043"/>
              </p:ext>
            </p:extLst>
          </p:nvPr>
        </p:nvGraphicFramePr>
        <p:xfrm>
          <a:off x="0" y="1218905"/>
          <a:ext cx="7412860" cy="23339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3" name="Овал 32"/>
          <p:cNvSpPr/>
          <p:nvPr/>
        </p:nvSpPr>
        <p:spPr>
          <a:xfrm>
            <a:off x="5696279" y="1392112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34" name="Овал 33"/>
          <p:cNvSpPr/>
          <p:nvPr/>
        </p:nvSpPr>
        <p:spPr>
          <a:xfrm>
            <a:off x="6582592" y="1381529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35" name="Овал 34"/>
          <p:cNvSpPr/>
          <p:nvPr/>
        </p:nvSpPr>
        <p:spPr>
          <a:xfrm>
            <a:off x="1367892" y="1392110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36" name="Овал 35"/>
          <p:cNvSpPr/>
          <p:nvPr/>
        </p:nvSpPr>
        <p:spPr>
          <a:xfrm>
            <a:off x="3948907" y="1382826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37" name="Овал 36"/>
          <p:cNvSpPr/>
          <p:nvPr/>
        </p:nvSpPr>
        <p:spPr>
          <a:xfrm>
            <a:off x="538537" y="1390632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38" name="Овал 37"/>
          <p:cNvSpPr/>
          <p:nvPr/>
        </p:nvSpPr>
        <p:spPr>
          <a:xfrm>
            <a:off x="4787953" y="1382826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0" name="Овал 39"/>
          <p:cNvSpPr/>
          <p:nvPr/>
        </p:nvSpPr>
        <p:spPr>
          <a:xfrm>
            <a:off x="3151688" y="1390632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1" name="Овал 40"/>
          <p:cNvSpPr/>
          <p:nvPr/>
        </p:nvSpPr>
        <p:spPr>
          <a:xfrm>
            <a:off x="2209232" y="1390632"/>
            <a:ext cx="277115" cy="28881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>
                <a:solidFill>
                  <a:sysClr val="windowText" lastClr="000000"/>
                </a:solidFill>
              </a:rPr>
              <a:t>8</a:t>
            </a:r>
          </a:p>
        </p:txBody>
      </p:sp>
      <p:graphicFrame>
        <p:nvGraphicFramePr>
          <p:cNvPr id="43" name="Диаграмма 4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5069727"/>
              </p:ext>
            </p:extLst>
          </p:nvPr>
        </p:nvGraphicFramePr>
        <p:xfrm>
          <a:off x="-28575" y="3902073"/>
          <a:ext cx="7272337" cy="270510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44" name="Овал 43"/>
          <p:cNvSpPr/>
          <p:nvPr/>
        </p:nvSpPr>
        <p:spPr>
          <a:xfrm>
            <a:off x="6447871" y="4140306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</a:rPr>
              <a:t>4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45" name="Овал 44"/>
          <p:cNvSpPr/>
          <p:nvPr/>
        </p:nvSpPr>
        <p:spPr>
          <a:xfrm>
            <a:off x="2261703" y="4171438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</a:rPr>
              <a:t>3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51" name="Овал 50"/>
          <p:cNvSpPr/>
          <p:nvPr/>
        </p:nvSpPr>
        <p:spPr>
          <a:xfrm>
            <a:off x="546695" y="4171045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58" name="Овал 57"/>
          <p:cNvSpPr/>
          <p:nvPr/>
        </p:nvSpPr>
        <p:spPr>
          <a:xfrm>
            <a:off x="4773792" y="4140306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59" name="Овал 58"/>
          <p:cNvSpPr/>
          <p:nvPr/>
        </p:nvSpPr>
        <p:spPr>
          <a:xfrm>
            <a:off x="1428278" y="4171044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5</a:t>
            </a:r>
          </a:p>
        </p:txBody>
      </p:sp>
      <p:sp>
        <p:nvSpPr>
          <p:cNvPr id="60" name="Овал 59"/>
          <p:cNvSpPr/>
          <p:nvPr/>
        </p:nvSpPr>
        <p:spPr>
          <a:xfrm>
            <a:off x="3804068" y="4163360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</a:rPr>
              <a:t>8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61" name="Овал 60"/>
          <p:cNvSpPr/>
          <p:nvPr/>
        </p:nvSpPr>
        <p:spPr>
          <a:xfrm>
            <a:off x="3080063" y="4161047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62" name="Овал 61"/>
          <p:cNvSpPr/>
          <p:nvPr/>
        </p:nvSpPr>
        <p:spPr>
          <a:xfrm>
            <a:off x="5606343" y="4140306"/>
            <a:ext cx="268957" cy="284343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</a:rPr>
              <a:t>7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9543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" name="Рисунок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95353" y="3713443"/>
            <a:ext cx="789989" cy="1759121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1366" y="3727297"/>
            <a:ext cx="789989" cy="1759121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8173" y="3713443"/>
            <a:ext cx="789989" cy="1759121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3727297"/>
            <a:ext cx="789989" cy="1759121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45857" y="953000"/>
            <a:ext cx="743051" cy="1358202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82347" y="953000"/>
            <a:ext cx="743051" cy="1358202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8837" y="953000"/>
            <a:ext cx="743051" cy="135820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2302" y="948580"/>
            <a:ext cx="743051" cy="1358202"/>
          </a:xfrm>
          <a:prstGeom prst="rect">
            <a:avLst/>
          </a:prstGeom>
        </p:spPr>
      </p:pic>
      <p:graphicFrame>
        <p:nvGraphicFramePr>
          <p:cNvPr id="38" name="Таблица 3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3703307"/>
              </p:ext>
            </p:extLst>
          </p:nvPr>
        </p:nvGraphicFramePr>
        <p:xfrm>
          <a:off x="6962185" y="839932"/>
          <a:ext cx="2329415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294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38820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Дубовский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Орловский (ЮВЭС);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Цимлянский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составлению актов НУП: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Советский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Чертковский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41" name="Диаграмма 4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93575428"/>
              </p:ext>
            </p:extLst>
          </p:nvPr>
        </p:nvGraphicFramePr>
        <p:xfrm>
          <a:off x="33825" y="902775"/>
          <a:ext cx="6773375" cy="25437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18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156679" y="3432"/>
            <a:ext cx="897404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»-«Ростовэнерго»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4764" y="635879"/>
            <a:ext cx="7833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составлению количества актов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НУП, шт./чел.</a:t>
            </a:r>
            <a:endParaRPr lang="ru-RU" sz="1400" dirty="0"/>
          </a:p>
        </p:txBody>
      </p:sp>
      <p:graphicFrame>
        <p:nvGraphicFramePr>
          <p:cNvPr id="39" name="Таблица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71770224"/>
              </p:ext>
            </p:extLst>
          </p:nvPr>
        </p:nvGraphicFramePr>
        <p:xfrm>
          <a:off x="7041763" y="3456881"/>
          <a:ext cx="2296978" cy="3063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9697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91692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ЮЗЭС;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Неклиновский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(ЮЗЭС);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Чалтырьский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(ЮЗЭС).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6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эффективности работы персонала РЭС по выявлению объема несанкционированного потребления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Советский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Чертковский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(СЭС).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40" name="Прямоугольник 39"/>
          <p:cNvSpPr/>
          <p:nvPr/>
        </p:nvSpPr>
        <p:spPr>
          <a:xfrm>
            <a:off x="156679" y="3275360"/>
            <a:ext cx="8465977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выявлению объема несанкционированного потребления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э/э, тыс. </a:t>
            </a:r>
            <a:r>
              <a:rPr lang="ru-RU" sz="1400" dirty="0" err="1" smtClean="0">
                <a:latin typeface="Times New Roman" pitchFamily="18" charset="0"/>
                <a:cs typeface="Times New Roman" pitchFamily="18" charset="0"/>
              </a:rPr>
              <a:t>кВтч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/чел</a:t>
            </a:r>
            <a:endParaRPr lang="ru-RU" sz="1400" dirty="0"/>
          </a:p>
        </p:txBody>
      </p:sp>
      <p:sp>
        <p:nvSpPr>
          <p:cNvPr id="42" name="Овал 41"/>
          <p:cNvSpPr/>
          <p:nvPr/>
        </p:nvSpPr>
        <p:spPr>
          <a:xfrm>
            <a:off x="530455" y="1113632"/>
            <a:ext cx="286225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7</a:t>
            </a:r>
          </a:p>
        </p:txBody>
      </p:sp>
      <p:sp>
        <p:nvSpPr>
          <p:cNvPr id="43" name="Овал 42"/>
          <p:cNvSpPr/>
          <p:nvPr/>
        </p:nvSpPr>
        <p:spPr>
          <a:xfrm>
            <a:off x="1263390" y="1113969"/>
            <a:ext cx="280874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3</a:t>
            </a:r>
          </a:p>
        </p:txBody>
      </p:sp>
      <p:sp>
        <p:nvSpPr>
          <p:cNvPr id="44" name="Овал 43"/>
          <p:cNvSpPr/>
          <p:nvPr/>
        </p:nvSpPr>
        <p:spPr>
          <a:xfrm>
            <a:off x="1930338" y="1134952"/>
            <a:ext cx="246813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</a:rPr>
              <a:t>1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46" name="Овал 45"/>
          <p:cNvSpPr/>
          <p:nvPr/>
        </p:nvSpPr>
        <p:spPr>
          <a:xfrm>
            <a:off x="2772844" y="1123216"/>
            <a:ext cx="289075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 smtClean="0">
                <a:solidFill>
                  <a:sysClr val="windowText" lastClr="000000"/>
                </a:solidFill>
              </a:rPr>
              <a:t>5</a:t>
            </a:r>
            <a:endParaRPr lang="ru-RU" sz="1800" b="1" dirty="0">
              <a:solidFill>
                <a:sysClr val="windowText" lastClr="000000"/>
              </a:solidFill>
            </a:endParaRPr>
          </a:p>
        </p:txBody>
      </p:sp>
      <p:sp>
        <p:nvSpPr>
          <p:cNvPr id="47" name="Овал 46"/>
          <p:cNvSpPr/>
          <p:nvPr/>
        </p:nvSpPr>
        <p:spPr>
          <a:xfrm>
            <a:off x="3530377" y="1149215"/>
            <a:ext cx="293478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4</a:t>
            </a:r>
          </a:p>
        </p:txBody>
      </p:sp>
      <p:sp>
        <p:nvSpPr>
          <p:cNvPr id="48" name="Овал 47"/>
          <p:cNvSpPr/>
          <p:nvPr/>
        </p:nvSpPr>
        <p:spPr>
          <a:xfrm>
            <a:off x="4318674" y="1122879"/>
            <a:ext cx="270396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6</a:t>
            </a:r>
          </a:p>
        </p:txBody>
      </p:sp>
      <p:sp>
        <p:nvSpPr>
          <p:cNvPr id="49" name="Овал 48"/>
          <p:cNvSpPr/>
          <p:nvPr/>
        </p:nvSpPr>
        <p:spPr>
          <a:xfrm>
            <a:off x="5006737" y="1129061"/>
            <a:ext cx="275210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2</a:t>
            </a:r>
          </a:p>
        </p:txBody>
      </p:sp>
      <p:sp>
        <p:nvSpPr>
          <p:cNvPr id="50" name="Овал 49"/>
          <p:cNvSpPr/>
          <p:nvPr/>
        </p:nvSpPr>
        <p:spPr>
          <a:xfrm>
            <a:off x="5854569" y="1149215"/>
            <a:ext cx="271585" cy="268158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8</a:t>
            </a:r>
          </a:p>
        </p:txBody>
      </p:sp>
      <p:graphicFrame>
        <p:nvGraphicFramePr>
          <p:cNvPr id="51" name="Диаграмма 5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8603148"/>
              </p:ext>
            </p:extLst>
          </p:nvPr>
        </p:nvGraphicFramePr>
        <p:xfrm>
          <a:off x="137966" y="3690246"/>
          <a:ext cx="6851414" cy="2916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val="1855935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70595" y="3751260"/>
            <a:ext cx="716973" cy="1225562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112" y="3741293"/>
            <a:ext cx="716973" cy="1225562"/>
          </a:xfrm>
          <a:prstGeom prst="rect">
            <a:avLst/>
          </a:prstGeom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05629" y="3759817"/>
            <a:ext cx="716973" cy="1225562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3741293"/>
            <a:ext cx="716973" cy="1225562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75739" y="865078"/>
            <a:ext cx="716973" cy="97375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2418" y="873918"/>
            <a:ext cx="716973" cy="973753"/>
          </a:xfrm>
          <a:prstGeom prst="rect">
            <a:avLst/>
          </a:prstGeom>
        </p:spPr>
      </p:pic>
      <p:pic>
        <p:nvPicPr>
          <p:cNvPr id="17" name="Рисунок 1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49097" y="863124"/>
            <a:ext cx="716973" cy="973753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3782" y="855047"/>
            <a:ext cx="716973" cy="973753"/>
          </a:xfrm>
          <a:prstGeom prst="rect">
            <a:avLst/>
          </a:prstGeom>
        </p:spPr>
      </p:pic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19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0" y="0"/>
            <a:ext cx="914400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»-«Ростовэнерго»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30062" y="547270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Уровень разногласий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потерям э/э*, %</a:t>
            </a:r>
            <a:endParaRPr lang="ru-RU" sz="1400" dirty="0"/>
          </a:p>
        </p:txBody>
      </p:sp>
      <p:graphicFrame>
        <p:nvGraphicFramePr>
          <p:cNvPr id="15" name="Таблица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63696226"/>
              </p:ext>
            </p:extLst>
          </p:nvPr>
        </p:nvGraphicFramePr>
        <p:xfrm>
          <a:off x="6567944" y="1208218"/>
          <a:ext cx="2467897" cy="21717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уровню разногласий по потерям э/э: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ЮЗЭС;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Таганрогский (ЮЗЭС);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Веселовский (ЦЭС);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Семикаракорский (ЦЭС).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уровню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Неклиновский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(ЮЗЭС);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Дубовский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9" name="Прямоугольник 18"/>
          <p:cNvSpPr/>
          <p:nvPr/>
        </p:nvSpPr>
        <p:spPr>
          <a:xfrm>
            <a:off x="220142" y="3505116"/>
            <a:ext cx="5340146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 уровня разногласий по потерям э/э*, %</a:t>
            </a:r>
            <a:endParaRPr lang="ru-RU" sz="1400" dirty="0"/>
          </a:p>
        </p:txBody>
      </p:sp>
      <p:graphicFrame>
        <p:nvGraphicFramePr>
          <p:cNvPr id="21" name="Таблица 2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54712838"/>
              </p:ext>
            </p:extLst>
          </p:nvPr>
        </p:nvGraphicFramePr>
        <p:xfrm>
          <a:off x="6567945" y="3505116"/>
          <a:ext cx="2467896" cy="26517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уровня разногласий по потерям э/э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ЗЭС;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Зерноградский (ЮЭС);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Родионово-Несветайский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  <a:b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</a:b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  (ЗЭС);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Усть-Донецкий (ЗЭС).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ЮЗЭС;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(СВЭС);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Неклиновский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(ЮЗЭС);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Таганрогский (ЮЗЭС).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11" name="Диаграмма 10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3222606"/>
              </p:ext>
            </p:extLst>
          </p:nvPr>
        </p:nvGraphicFramePr>
        <p:xfrm>
          <a:off x="110311" y="846580"/>
          <a:ext cx="6457633" cy="291323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4375846"/>
              </p:ext>
            </p:extLst>
          </p:nvPr>
        </p:nvGraphicFramePr>
        <p:xfrm>
          <a:off x="101845" y="3659004"/>
          <a:ext cx="6669180" cy="274393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0" name="TextBox 10"/>
          <p:cNvSpPr txBox="1"/>
          <p:nvPr/>
        </p:nvSpPr>
        <p:spPr>
          <a:xfrm>
            <a:off x="-25401" y="6246904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i="1" dirty="0" smtClean="0">
                <a:solidFill>
                  <a:schemeClr val="tx2"/>
                </a:solidFill>
              </a:rPr>
              <a:t>*- </a:t>
            </a:r>
            <a:r>
              <a:rPr lang="ru-RU" sz="1000" i="1" dirty="0">
                <a:solidFill>
                  <a:schemeClr val="tx2"/>
                </a:solidFill>
              </a:rPr>
              <a:t>В расчете </a:t>
            </a:r>
            <a:r>
              <a:rPr lang="ru-RU" sz="1000" i="1" dirty="0" err="1">
                <a:solidFill>
                  <a:schemeClr val="tx2"/>
                </a:solidFill>
              </a:rPr>
              <a:t>бенчмаркинга</a:t>
            </a:r>
            <a:r>
              <a:rPr lang="ru-RU" sz="1000" i="1" dirty="0">
                <a:solidFill>
                  <a:schemeClr val="tx2"/>
                </a:solidFill>
              </a:rPr>
              <a:t>, в объем разногласий по потерям </a:t>
            </a:r>
            <a:r>
              <a:rPr lang="ru-RU" sz="1000" i="1" dirty="0" err="1">
                <a:solidFill>
                  <a:schemeClr val="tx2"/>
                </a:solidFill>
              </a:rPr>
              <a:t>ээ</a:t>
            </a:r>
            <a:r>
              <a:rPr lang="ru-RU" sz="1000" i="1" dirty="0">
                <a:solidFill>
                  <a:schemeClr val="tx2"/>
                </a:solidFill>
              </a:rPr>
              <a:t> входят разногласия по объему потерь </a:t>
            </a:r>
            <a:r>
              <a:rPr lang="ru-RU" sz="1000" i="1" dirty="0" err="1" smtClean="0">
                <a:solidFill>
                  <a:schemeClr val="tx2"/>
                </a:solidFill>
              </a:rPr>
              <a:t>ээ</a:t>
            </a:r>
            <a:r>
              <a:rPr lang="ru-RU" sz="1000" i="1" dirty="0" smtClean="0">
                <a:solidFill>
                  <a:schemeClr val="tx2"/>
                </a:solidFill>
              </a:rPr>
              <a:t> и </a:t>
            </a:r>
            <a:r>
              <a:rPr lang="ru-RU" sz="1000" i="1" dirty="0">
                <a:solidFill>
                  <a:schemeClr val="tx2"/>
                </a:solidFill>
              </a:rPr>
              <a:t>объем БУ принятого ГП на отлагательной основе)</a:t>
            </a:r>
          </a:p>
        </p:txBody>
      </p:sp>
    </p:spTree>
    <p:extLst>
      <p:ext uri="{BB962C8B-B14F-4D97-AF65-F5344CB8AC3E}">
        <p14:creationId xmlns:p14="http://schemas.microsoft.com/office/powerpoint/2010/main" val="23489219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2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pic>
        <p:nvPicPr>
          <p:cNvPr id="21" name="Picture 2" descr="https://im0-tub-ru.yandex.net/i?id=dfb17eb080ee06377534aa8a1e8b118c&amp;n=33&amp;h=215&amp;w=194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030"/>
          <a:stretch/>
        </p:blipFill>
        <p:spPr bwMode="auto">
          <a:xfrm>
            <a:off x="6335548" y="3028802"/>
            <a:ext cx="2932698" cy="3402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Номер слайда 3"/>
          <p:cNvSpPr txBox="1">
            <a:spLocks/>
          </p:cNvSpPr>
          <p:nvPr/>
        </p:nvSpPr>
        <p:spPr>
          <a:xfrm>
            <a:off x="2435371" y="642461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1" latinLnBrk="0" hangingPunct="1">
              <a:defRPr sz="1400" b="1" kern="1200">
                <a:solidFill>
                  <a:schemeClr val="bg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81F367D-720F-4FC2-A0A3-F0AFB800C735}" type="slidenum">
              <a:rPr lang="ru-RU" smtClean="0">
                <a:solidFill>
                  <a:prstClr val="white"/>
                </a:solidFill>
              </a:rPr>
              <a:pPr/>
              <a:t>2</a:t>
            </a:fld>
            <a:endParaRPr lang="ru-RU">
              <a:solidFill>
                <a:prstClr val="white"/>
              </a:solidFill>
            </a:endParaRPr>
          </a:p>
        </p:txBody>
      </p:sp>
      <p:sp>
        <p:nvSpPr>
          <p:cNvPr id="23" name="Заголовок 2"/>
          <p:cNvSpPr txBox="1">
            <a:spLocks/>
          </p:cNvSpPr>
          <p:nvPr/>
        </p:nvSpPr>
        <p:spPr>
          <a:xfrm>
            <a:off x="0" y="147782"/>
            <a:ext cx="9144000" cy="907295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 среди структурных подразделений  </a:t>
            </a:r>
          </a:p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ПАО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«МРСК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Юга» по направлению «Работа по снижению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потерь электрической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энергии»</a:t>
            </a:r>
          </a:p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за 12 месяцев 2017 года</a:t>
            </a:r>
            <a:endParaRPr lang="ru-RU" altLang="ru-RU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4" name="Скругленный прямоугольник 23"/>
          <p:cNvSpPr/>
          <p:nvPr/>
        </p:nvSpPr>
        <p:spPr>
          <a:xfrm>
            <a:off x="628266" y="975171"/>
            <a:ext cx="7807811" cy="865726"/>
          </a:xfrm>
          <a:prstGeom prst="roundRect">
            <a:avLst/>
          </a:prstGeom>
          <a:solidFill>
            <a:srgbClr val="3281C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3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0% Уровень потерь электроэнергии в распределительных сетях РЭС 10-0,4 </a:t>
            </a:r>
            <a:r>
              <a:rPr lang="ru-RU" altLang="ru-RU" sz="14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кВ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(без учета потребления электроэнергии потребителей «основной сети 35-110 </a:t>
            </a:r>
            <a:r>
              <a:rPr lang="ru-RU" alt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кВ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»), определяется как относительная величина потерь электроэнергии от отпуска электроэнергии в сеть РЭС</a:t>
            </a:r>
            <a:endParaRPr lang="ru-RU" sz="1400" dirty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29" name="Скругленный прямоугольник 28"/>
          <p:cNvSpPr/>
          <p:nvPr/>
        </p:nvSpPr>
        <p:spPr>
          <a:xfrm>
            <a:off x="628265" y="1951902"/>
            <a:ext cx="7807811" cy="1093297"/>
          </a:xfrm>
          <a:prstGeom prst="roundRect">
            <a:avLst/>
          </a:prstGeom>
          <a:solidFill>
            <a:srgbClr val="3281C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25 % Динамика уровня потерь электроэнергии в распределительных сетях РЭС 10-0,4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(без учета потребления электроэнергии потребителей «основной сети 35-110 </a:t>
            </a:r>
            <a:r>
              <a:rPr lang="ru-RU" alt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кВ</a:t>
            </a:r>
            <a:r>
              <a:rPr lang="ru-RU" altLang="ru-RU" sz="140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»),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определяется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как разница относительной величины (%) фактических потерь отчетного периода и аналогичного периода прошлого года от отпуска электроэнергии в сеть образующего потери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электроэнергии РЭС</a:t>
            </a:r>
            <a:endParaRPr lang="ru-RU" sz="1400" dirty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1" name="Скругленный прямоугольник 30"/>
          <p:cNvSpPr/>
          <p:nvPr/>
        </p:nvSpPr>
        <p:spPr>
          <a:xfrm>
            <a:off x="628261" y="3143640"/>
            <a:ext cx="5684049" cy="1148792"/>
          </a:xfrm>
          <a:prstGeom prst="roundRect">
            <a:avLst/>
          </a:prstGeom>
          <a:solidFill>
            <a:srgbClr val="3281C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2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0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% (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10%шт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. +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10% </a:t>
            </a:r>
            <a:r>
              <a:rPr lang="ru-RU" alt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кВтч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) Удельная эффективность работы персонала филиала/ПО/РЭС по выявлению неучтенного потребления электрической энергии за отчетный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период (шт., </a:t>
            </a:r>
            <a:r>
              <a:rPr lang="ru-RU" altLang="ru-RU" sz="14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кВтч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), определяется по формуле: </a:t>
            </a:r>
          </a:p>
          <a:p>
            <a:pPr algn="just">
              <a:defRPr/>
            </a:pPr>
            <a:r>
              <a:rPr lang="ru-RU" altLang="ru-RU" sz="1400" dirty="0" err="1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ЭПудел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= (</a:t>
            </a:r>
            <a:r>
              <a:rPr lang="ru-RU" alt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БУвкл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 в ПО + </a:t>
            </a:r>
            <a:r>
              <a:rPr lang="ru-RU" alt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БУраз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*0,5 + БД </a:t>
            </a:r>
            <a:r>
              <a:rPr lang="ru-RU" alt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опл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)/Кол пер*100%.</a:t>
            </a:r>
            <a:endParaRPr lang="ru-RU" sz="1400" dirty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  <p:sp>
        <p:nvSpPr>
          <p:cNvPr id="32" name="Скругленный прямоугольник 31"/>
          <p:cNvSpPr/>
          <p:nvPr/>
        </p:nvSpPr>
        <p:spPr>
          <a:xfrm>
            <a:off x="628262" y="4390752"/>
            <a:ext cx="5615223" cy="1029146"/>
          </a:xfrm>
          <a:prstGeom prst="roundRect">
            <a:avLst/>
          </a:prstGeom>
          <a:solidFill>
            <a:srgbClr val="3281C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15% Уровень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разногласий по объему потерь электрической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энергии (включая объемы БУ принятые ГП на отлагательной основе), 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в соотношение к полезному отпуску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электроэнергии, </a:t>
            </a:r>
          </a:p>
          <a:p>
            <a:pPr algn="just">
              <a:defRPr/>
            </a:pP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определяется по формуле:</a:t>
            </a:r>
          </a:p>
          <a:p>
            <a:pPr algn="just">
              <a:defRPr/>
            </a:pPr>
            <a:r>
              <a:rPr 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Р% = (</a:t>
            </a:r>
            <a:r>
              <a:rPr 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Рот.пер</a:t>
            </a:r>
            <a:r>
              <a:rPr 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. – </a:t>
            </a:r>
            <a:r>
              <a:rPr lang="ru-RU" sz="1400" dirty="0" err="1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Рсуд</a:t>
            </a:r>
            <a:r>
              <a:rPr 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.)/ПО*100%</a:t>
            </a:r>
          </a:p>
        </p:txBody>
      </p:sp>
      <p:sp>
        <p:nvSpPr>
          <p:cNvPr id="33" name="Скругленный прямоугольник 32"/>
          <p:cNvSpPr/>
          <p:nvPr/>
        </p:nvSpPr>
        <p:spPr>
          <a:xfrm>
            <a:off x="628263" y="5504594"/>
            <a:ext cx="5615222" cy="897016"/>
          </a:xfrm>
          <a:prstGeom prst="roundRect">
            <a:avLst/>
          </a:prstGeom>
          <a:solidFill>
            <a:srgbClr val="3281C8"/>
          </a:solidFill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10% Динамика уровня разногласий по потерям за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отчетный  </a:t>
            </a:r>
            <a:r>
              <a:rPr lang="ru-RU" altLang="ru-RU" sz="1400" dirty="0" smtClean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период, определяется как разница </a:t>
            </a:r>
            <a:r>
              <a:rPr lang="ru-RU" altLang="ru-RU" sz="1400" dirty="0">
                <a:ln w="10160">
                  <a:solidFill>
                    <a:prstClr val="white"/>
                  </a:solidFill>
                  <a:prstDash val="solid"/>
                </a:ln>
                <a:solidFill>
                  <a:prstClr val="white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</a:rPr>
              <a:t>фактического уровня разногласий по потерям электрической энергии к полезному отпуску отчетного периода и аналогичного периода прошлого года </a:t>
            </a:r>
            <a:endParaRPr lang="ru-RU" sz="1400" dirty="0">
              <a:ln w="10160">
                <a:solidFill>
                  <a:prstClr val="white"/>
                </a:solidFill>
                <a:prstDash val="solid"/>
              </a:ln>
              <a:solidFill>
                <a:prstClr val="white"/>
              </a:solidFill>
              <a:effectLst>
                <a:outerShdw blurRad="38100" dist="32000" dir="5400000" algn="tl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563980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3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-85725" y="-88902"/>
            <a:ext cx="911965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РЭС филиалов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ПАО «МРСК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Юга в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части снижения потерь электрической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энергии за 12 месяцев 2017 года</a:t>
            </a:r>
            <a:endParaRPr lang="ru-RU" altLang="ru-RU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0251" y="541583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потерь в сетях 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95995859"/>
              </p:ext>
            </p:extLst>
          </p:nvPr>
        </p:nvGraphicFramePr>
        <p:xfrm>
          <a:off x="7618276" y="354569"/>
          <a:ext cx="1631264" cy="30637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306378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Волгоградские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ЭС (Волгоградэнерго)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Северный (Астраханьэнерго)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Приволжский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Городской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ВЭС (Ростовэнерго)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Черноярский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Зимовниковский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(ВЭС, 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Каменский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(СВЭС, Ростовэнерго)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0" y="3306317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снижения потерь в сетях 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27755042"/>
              </p:ext>
            </p:extLst>
          </p:nvPr>
        </p:nvGraphicFramePr>
        <p:xfrm>
          <a:off x="7569200" y="3191536"/>
          <a:ext cx="1889218" cy="32918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889218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673977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 Волгоградские ЭС (Волгоградэнерго)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Приволжский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Ики-Бурульский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(Калмэнерго)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Северный (Астраханьэнерго)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ПО Правобережные ЭС (Волгоградэнерго)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Котельниковский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Зерноградский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(ЮЭС, 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Таганрогский РЭС* -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i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в СУ 82 место;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4.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Приютненский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(Калмэнерго)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28" name="TextBox 1"/>
          <p:cNvSpPr txBox="1"/>
          <p:nvPr/>
        </p:nvSpPr>
        <p:spPr>
          <a:xfrm>
            <a:off x="3379651" y="833631"/>
            <a:ext cx="1581461" cy="2218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>
                <a:solidFill>
                  <a:srgbClr val="44546A"/>
                </a:solidFill>
              </a:rPr>
              <a:t>МРСК Юга </a:t>
            </a:r>
            <a:r>
              <a:rPr lang="ru-RU" sz="1050" b="1" dirty="0" smtClean="0">
                <a:solidFill>
                  <a:srgbClr val="44546A"/>
                </a:solidFill>
              </a:rPr>
              <a:t> 21,60%</a:t>
            </a:r>
            <a:endParaRPr lang="ru-RU" sz="1050" b="1" dirty="0">
              <a:solidFill>
                <a:srgbClr val="44546A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2133600" y="1055449"/>
            <a:ext cx="1761247" cy="1336769"/>
          </a:xfrm>
          <a:prstGeom prst="rect">
            <a:avLst/>
          </a:prstGeom>
          <a:solidFill>
            <a:schemeClr val="bg1">
              <a:lumMod val="85000"/>
              <a:alpha val="46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5" name="TextBox 1"/>
          <p:cNvSpPr txBox="1"/>
          <p:nvPr/>
        </p:nvSpPr>
        <p:spPr>
          <a:xfrm>
            <a:off x="3379651" y="3540794"/>
            <a:ext cx="1581461" cy="2218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>
                <a:solidFill>
                  <a:srgbClr val="44546A"/>
                </a:solidFill>
              </a:rPr>
              <a:t>МРСК Юга </a:t>
            </a:r>
            <a:r>
              <a:rPr lang="ru-RU" sz="1050" b="1" dirty="0" smtClean="0">
                <a:solidFill>
                  <a:srgbClr val="44546A"/>
                </a:solidFill>
              </a:rPr>
              <a:t> -15,88%</a:t>
            </a:r>
            <a:endParaRPr lang="ru-RU" sz="1050" b="1" dirty="0">
              <a:solidFill>
                <a:srgbClr val="44546A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69340" y="1048742"/>
            <a:ext cx="1832634" cy="1343476"/>
          </a:xfrm>
          <a:prstGeom prst="rect">
            <a:avLst/>
          </a:prstGeom>
        </p:spPr>
      </p:pic>
      <p:grpSp>
        <p:nvGrpSpPr>
          <p:cNvPr id="22" name="Группа 21"/>
          <p:cNvGrpSpPr/>
          <p:nvPr/>
        </p:nvGrpSpPr>
        <p:grpSpPr>
          <a:xfrm>
            <a:off x="60251" y="1048742"/>
            <a:ext cx="7669193" cy="2235264"/>
            <a:chOff x="0" y="0"/>
            <a:chExt cx="9172573" cy="2847978"/>
          </a:xfrm>
        </p:grpSpPr>
        <p:graphicFrame>
          <p:nvGraphicFramePr>
            <p:cNvPr id="25" name="Диаграмма 24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4231079890"/>
                </p:ext>
              </p:extLst>
            </p:nvPr>
          </p:nvGraphicFramePr>
          <p:xfrm>
            <a:off x="0" y="0"/>
            <a:ext cx="9172573" cy="2847978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  <p:sp>
          <p:nvSpPr>
            <p:cNvPr id="31" name="Овал 30"/>
            <p:cNvSpPr/>
            <p:nvPr/>
          </p:nvSpPr>
          <p:spPr>
            <a:xfrm>
              <a:off x="1102704" y="347801"/>
              <a:ext cx="342899" cy="3524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32" name="Овал 31"/>
            <p:cNvSpPr/>
            <p:nvPr/>
          </p:nvSpPr>
          <p:spPr>
            <a:xfrm>
              <a:off x="3319710" y="337422"/>
              <a:ext cx="342899" cy="3524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33" name="Овал 32"/>
            <p:cNvSpPr/>
            <p:nvPr/>
          </p:nvSpPr>
          <p:spPr>
            <a:xfrm>
              <a:off x="7497111" y="342288"/>
              <a:ext cx="342899" cy="3524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34" name="Овал 33"/>
            <p:cNvSpPr/>
            <p:nvPr/>
          </p:nvSpPr>
          <p:spPr>
            <a:xfrm>
              <a:off x="5433346" y="370489"/>
              <a:ext cx="342899" cy="352426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  <p:pic>
        <p:nvPicPr>
          <p:cNvPr id="9" name="Рисунок 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8347" y="3762612"/>
            <a:ext cx="1761758" cy="992054"/>
          </a:xfrm>
          <a:prstGeom prst="rect">
            <a:avLst/>
          </a:prstGeom>
          <a:solidFill>
            <a:schemeClr val="bg1">
              <a:lumMod val="85000"/>
              <a:alpha val="50000"/>
            </a:schemeClr>
          </a:solidFill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86240" y="3762612"/>
            <a:ext cx="1761897" cy="992054"/>
          </a:xfrm>
          <a:prstGeom prst="rect">
            <a:avLst/>
          </a:prstGeom>
        </p:spPr>
      </p:pic>
      <p:grpSp>
        <p:nvGrpSpPr>
          <p:cNvPr id="48" name="Группа 47"/>
          <p:cNvGrpSpPr/>
          <p:nvPr/>
        </p:nvGrpSpPr>
        <p:grpSpPr>
          <a:xfrm>
            <a:off x="-1678" y="3710397"/>
            <a:ext cx="7731122" cy="2970463"/>
            <a:chOff x="0" y="0"/>
            <a:chExt cx="9172575" cy="3352800"/>
          </a:xfrm>
        </p:grpSpPr>
        <p:graphicFrame>
          <p:nvGraphicFramePr>
            <p:cNvPr id="49" name="Диаграмма 48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873135929"/>
                </p:ext>
              </p:extLst>
            </p:nvPr>
          </p:nvGraphicFramePr>
          <p:xfrm>
            <a:off x="0" y="0"/>
            <a:ext cx="9172575" cy="3352800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5"/>
            </a:graphicData>
          </a:graphic>
        </p:graphicFrame>
        <p:sp>
          <p:nvSpPr>
            <p:cNvPr id="50" name="Овал 49"/>
            <p:cNvSpPr/>
            <p:nvPr/>
          </p:nvSpPr>
          <p:spPr>
            <a:xfrm>
              <a:off x="5337902" y="456825"/>
              <a:ext cx="342899" cy="3524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3</a:t>
              </a:r>
            </a:p>
          </p:txBody>
        </p:sp>
        <p:sp>
          <p:nvSpPr>
            <p:cNvPr id="51" name="Овал 50"/>
            <p:cNvSpPr/>
            <p:nvPr/>
          </p:nvSpPr>
          <p:spPr>
            <a:xfrm>
              <a:off x="2943292" y="447975"/>
              <a:ext cx="342899" cy="3524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 dirty="0">
                  <a:solidFill>
                    <a:sysClr val="windowText" lastClr="000000"/>
                  </a:solidFill>
                </a:rPr>
                <a:t>2</a:t>
              </a:r>
            </a:p>
          </p:txBody>
        </p:sp>
        <p:sp>
          <p:nvSpPr>
            <p:cNvPr id="52" name="Овал 51"/>
            <p:cNvSpPr/>
            <p:nvPr/>
          </p:nvSpPr>
          <p:spPr>
            <a:xfrm>
              <a:off x="7386380" y="406500"/>
              <a:ext cx="342899" cy="3524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4</a:t>
              </a:r>
            </a:p>
          </p:txBody>
        </p:sp>
        <p:sp>
          <p:nvSpPr>
            <p:cNvPr id="53" name="Овал 52"/>
            <p:cNvSpPr/>
            <p:nvPr/>
          </p:nvSpPr>
          <p:spPr>
            <a:xfrm>
              <a:off x="1154418" y="447975"/>
              <a:ext cx="342899" cy="352425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lvl1pPr marL="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1pPr>
              <a:lvl2pPr marL="457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2pPr>
              <a:lvl3pPr marL="914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3pPr>
              <a:lvl4pPr marL="1371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4pPr>
              <a:lvl5pPr marL="18288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5pPr>
              <a:lvl6pPr marL="22860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6pPr>
              <a:lvl7pPr marL="27432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7pPr>
              <a:lvl8pPr marL="32004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8pPr>
              <a:lvl9pPr marL="3657600" indent="0">
                <a:defRPr sz="1100">
                  <a:solidFill>
                    <a:schemeClr val="lt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ru-RU" sz="1800" b="1">
                  <a:solidFill>
                    <a:sysClr val="windowText" lastClr="000000"/>
                  </a:solidFill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69826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Рисунок 1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58712" y="3972342"/>
            <a:ext cx="1659506" cy="1548034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5913" y="3969327"/>
            <a:ext cx="1659506" cy="1548034"/>
          </a:xfrm>
          <a:prstGeom prst="rect">
            <a:avLst/>
          </a:prstGeom>
        </p:spPr>
      </p:pic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01362423"/>
              </p:ext>
            </p:extLst>
          </p:nvPr>
        </p:nvGraphicFramePr>
        <p:xfrm>
          <a:off x="173656" y="3728468"/>
          <a:ext cx="7261617" cy="30018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4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-85725" y="-38100"/>
            <a:ext cx="911965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филиалов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Юга 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месяцев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159346" y="564199"/>
            <a:ext cx="783328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Удельная эффективность работы персонала по составлению количества актов НУП</a:t>
            </a:r>
            <a:endParaRPr lang="ru-RU" sz="1400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159346" y="3214265"/>
            <a:ext cx="846597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Удельная </a:t>
            </a:r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эффективность работы персонала по выявлению объема несанкционированного потребления э/э</a:t>
            </a:r>
            <a:endParaRPr lang="ru-RU" sz="1400" dirty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4091" y="1190803"/>
            <a:ext cx="1761897" cy="1294494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48872" y="1190803"/>
            <a:ext cx="1676719" cy="1294494"/>
          </a:xfrm>
          <a:prstGeom prst="rect">
            <a:avLst/>
          </a:prstGeom>
        </p:spPr>
      </p:pic>
      <p:graphicFrame>
        <p:nvGraphicFramePr>
          <p:cNvPr id="27" name="Диаграмма 26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2039876"/>
              </p:ext>
            </p:extLst>
          </p:nvPr>
        </p:nvGraphicFramePr>
        <p:xfrm>
          <a:off x="344268" y="967363"/>
          <a:ext cx="7184736" cy="242537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8140324"/>
              </p:ext>
            </p:extLst>
          </p:nvPr>
        </p:nvGraphicFramePr>
        <p:xfrm>
          <a:off x="7639856" y="341741"/>
          <a:ext cx="1631264" cy="286263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126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62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ВЭС  (Ростовэнерго)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Камызякский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(Астраханьэнерго)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Палласовский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(ЛЭС,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Харабалинский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СЭС (Ростовэнерго)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Боковский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(СЭС, 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Советский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(СВЭС, 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Приютненский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(Калмэнерго)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91324136"/>
              </p:ext>
            </p:extLst>
          </p:nvPr>
        </p:nvGraphicFramePr>
        <p:xfrm>
          <a:off x="7519942" y="3550586"/>
          <a:ext cx="1708727" cy="28879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62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Правобережные ЭС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(Волгоградэнерго)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Городищенский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(ВЭС, Волгоградэнерго)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Приволжский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Красноармейский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СЭС (Ростовэнерго)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Советский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(СВЭС, 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Приютненский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(Калмэнерго)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Юстинский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(Калмэнерго)</a:t>
                      </a:r>
                    </a:p>
                  </a:txBody>
                  <a:tcPr>
                    <a:lnL w="12700" cmpd="sng">
                      <a:noFill/>
                    </a:lnL>
                    <a:lnR w="12700" cmpd="sng">
                      <a:noFill/>
                    </a:lnR>
                    <a:lnT w="12700" cmpd="sng">
                      <a:noFill/>
                    </a:lnT>
                    <a:lnB w="38100" cmpd="sng">
                      <a:noFill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TextBox 13"/>
          <p:cNvSpPr txBox="1"/>
          <p:nvPr/>
        </p:nvSpPr>
        <p:spPr>
          <a:xfrm>
            <a:off x="2965953" y="770898"/>
            <a:ext cx="2220070" cy="213479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b="1" dirty="0">
                <a:solidFill>
                  <a:schemeClr val="tx2"/>
                </a:solidFill>
              </a:rPr>
              <a:t>МРСК Юга </a:t>
            </a:r>
            <a:r>
              <a:rPr lang="ru-RU" sz="900" b="1" dirty="0" smtClean="0">
                <a:solidFill>
                  <a:schemeClr val="tx2"/>
                </a:solidFill>
              </a:rPr>
              <a:t>5,45 шт./чел.</a:t>
            </a:r>
            <a:endParaRPr lang="ru-RU" sz="900" b="1" dirty="0">
              <a:solidFill>
                <a:schemeClr val="tx2"/>
              </a:solidFill>
            </a:endParaRPr>
          </a:p>
        </p:txBody>
      </p:sp>
      <p:sp>
        <p:nvSpPr>
          <p:cNvPr id="11" name="TextBox 13"/>
          <p:cNvSpPr txBox="1"/>
          <p:nvPr/>
        </p:nvSpPr>
        <p:spPr>
          <a:xfrm>
            <a:off x="2217600" y="3453189"/>
            <a:ext cx="3157964" cy="223325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900" b="1" dirty="0">
                <a:solidFill>
                  <a:schemeClr val="tx2"/>
                </a:solidFill>
              </a:rPr>
              <a:t>МРСК Юга </a:t>
            </a:r>
            <a:r>
              <a:rPr lang="ru-RU" sz="900" b="1" dirty="0" smtClean="0">
                <a:solidFill>
                  <a:schemeClr val="tx2"/>
                </a:solidFill>
              </a:rPr>
              <a:t>267,38 тыс. </a:t>
            </a:r>
            <a:r>
              <a:rPr lang="ru-RU" sz="900" b="1" dirty="0" err="1" smtClean="0">
                <a:solidFill>
                  <a:schemeClr val="tx2"/>
                </a:solidFill>
              </a:rPr>
              <a:t>кВтч</a:t>
            </a:r>
            <a:r>
              <a:rPr lang="ru-RU" sz="900" b="1" dirty="0" smtClean="0">
                <a:solidFill>
                  <a:schemeClr val="tx2"/>
                </a:solidFill>
              </a:rPr>
              <a:t>/чел.</a:t>
            </a:r>
            <a:endParaRPr lang="ru-RU" sz="9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22963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82" y="3855831"/>
            <a:ext cx="1517073" cy="829167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21" y="3854704"/>
            <a:ext cx="1568443" cy="829167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4282" y="1022596"/>
            <a:ext cx="1629493" cy="977390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6422" y="1028055"/>
            <a:ext cx="1568444" cy="977390"/>
          </a:xfrm>
          <a:prstGeom prst="rect">
            <a:avLst/>
          </a:prstGeom>
        </p:spPr>
      </p:pic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5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7" name="Заголовок 2"/>
          <p:cNvSpPr txBox="1">
            <a:spLocks/>
          </p:cNvSpPr>
          <p:nvPr/>
        </p:nvSpPr>
        <p:spPr>
          <a:xfrm>
            <a:off x="-85725" y="-38100"/>
            <a:ext cx="911965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филиалов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Юга 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месяцев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2017 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28" name="Таблица 2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17061265"/>
              </p:ext>
            </p:extLst>
          </p:nvPr>
        </p:nvGraphicFramePr>
        <p:xfrm>
          <a:off x="7536877" y="312441"/>
          <a:ext cx="1614214" cy="3048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14214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86263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ЮЗЭС (Ростовэнерго)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Таганрогский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(ЮЗЭС, Ростовэнерго)</a:t>
                      </a:r>
                      <a:endParaRPr lang="ru-RU" sz="1050" b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Котельниковский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  <a:r>
                        <a:rPr lang="ru-RU" sz="1050" b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Старополтавский</a:t>
                      </a: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(ЛЭС,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5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Волгоградские ЭС (Волгоградэнерго)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Красноармейский (ВЭС,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Городищенский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Пархоменский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(ВЭС, Волгоградэнерго)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graphicFrame>
        <p:nvGraphicFramePr>
          <p:cNvPr id="30" name="Таблица 2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7792017"/>
              </p:ext>
            </p:extLst>
          </p:nvPr>
        </p:nvGraphicFramePr>
        <p:xfrm>
          <a:off x="7504441" y="3341968"/>
          <a:ext cx="1708727" cy="287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0872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273229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ПО/РЭС: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Правобережные ЭС (Волгоградэнерго)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Красноярский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Калачевский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(ВЭС,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Котельниковский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(ПЭС,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40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ПО/РЭС: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ПО ЮЗЭС (Ростовэнерго)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Приволжский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Котовский РЭС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(КЭС,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Белокалитвинский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(СВЭС, Ростовэнерго)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0" name="Прямоугольник 9"/>
          <p:cNvSpPr/>
          <p:nvPr/>
        </p:nvSpPr>
        <p:spPr>
          <a:xfrm>
            <a:off x="230060" y="625158"/>
            <a:ext cx="3234011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Times New Roman" pitchFamily="18" charset="0"/>
                <a:cs typeface="Times New Roman" pitchFamily="18" charset="0"/>
              </a:rPr>
              <a:t>Уровень разногласий по </a:t>
            </a:r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потерям э/э*, %</a:t>
            </a:r>
            <a:endParaRPr lang="ru-RU" sz="1400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230059" y="3344413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Динамика уровня разногласий по потерям э/э*,%</a:t>
            </a:r>
            <a:endParaRPr lang="ru-RU" sz="1400" dirty="0"/>
          </a:p>
        </p:txBody>
      </p:sp>
      <p:graphicFrame>
        <p:nvGraphicFramePr>
          <p:cNvPr id="12" name="Диаграмма 11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75287889"/>
              </p:ext>
            </p:extLst>
          </p:nvPr>
        </p:nvGraphicFramePr>
        <p:xfrm>
          <a:off x="108494" y="1031366"/>
          <a:ext cx="7169293" cy="231762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13" name="Диаграм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4362832"/>
              </p:ext>
            </p:extLst>
          </p:nvPr>
        </p:nvGraphicFramePr>
        <p:xfrm>
          <a:off x="185880" y="3798088"/>
          <a:ext cx="7129319" cy="258639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14" name="Овал 13"/>
          <p:cNvSpPr/>
          <p:nvPr/>
        </p:nvSpPr>
        <p:spPr>
          <a:xfrm>
            <a:off x="1075702" y="4034153"/>
            <a:ext cx="326378" cy="315566"/>
          </a:xfrm>
          <a:prstGeom prst="ellipse">
            <a:avLst/>
          </a:prstGeom>
          <a:noFill/>
          <a:ln w="28575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lvl1pPr marL="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ru-RU" sz="1800" b="1" dirty="0">
                <a:solidFill>
                  <a:sysClr val="windowText" lastClr="000000"/>
                </a:solidFill>
              </a:rPr>
              <a:t>1</a:t>
            </a:r>
          </a:p>
        </p:txBody>
      </p:sp>
      <p:sp>
        <p:nvSpPr>
          <p:cNvPr id="15" name="TextBox 13"/>
          <p:cNvSpPr txBox="1"/>
          <p:nvPr/>
        </p:nvSpPr>
        <p:spPr>
          <a:xfrm>
            <a:off x="3464071" y="801507"/>
            <a:ext cx="1581461" cy="214923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>
                <a:solidFill>
                  <a:schemeClr val="tx2"/>
                </a:solidFill>
              </a:rPr>
              <a:t>МРСК Юга </a:t>
            </a:r>
            <a:r>
              <a:rPr lang="ru-RU" sz="1050" b="1" dirty="0" smtClean="0">
                <a:solidFill>
                  <a:schemeClr val="tx2"/>
                </a:solidFill>
              </a:rPr>
              <a:t>0,3%</a:t>
            </a:r>
            <a:endParaRPr lang="ru-RU" sz="1050" b="1" dirty="0">
              <a:solidFill>
                <a:schemeClr val="tx2"/>
              </a:solidFill>
            </a:endParaRPr>
          </a:p>
        </p:txBody>
      </p:sp>
      <p:sp>
        <p:nvSpPr>
          <p:cNvPr id="16" name="TextBox 1"/>
          <p:cNvSpPr txBox="1"/>
          <p:nvPr/>
        </p:nvSpPr>
        <p:spPr>
          <a:xfrm>
            <a:off x="3464071" y="3595573"/>
            <a:ext cx="1581461" cy="221818"/>
          </a:xfrm>
          <a:prstGeom prst="rect">
            <a:avLst/>
          </a:prstGeom>
          <a:noFill/>
          <a:ln w="9525" cmpd="sng"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dk1"/>
          </a:fontRef>
        </p:style>
        <p:txBody>
          <a:bodyPr wrap="square" rtlCol="0" anchor="t"/>
          <a:lstStyle>
            <a:lvl1pPr marL="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50" b="1" dirty="0">
                <a:solidFill>
                  <a:schemeClr val="tx2"/>
                </a:solidFill>
              </a:rPr>
              <a:t>МРСК Юга </a:t>
            </a:r>
            <a:r>
              <a:rPr lang="ru-RU" sz="1050" b="1" dirty="0" smtClean="0">
                <a:solidFill>
                  <a:schemeClr val="tx2"/>
                </a:solidFill>
              </a:rPr>
              <a:t>-0,43%</a:t>
            </a:r>
            <a:endParaRPr lang="ru-RU" sz="1050" b="1" dirty="0">
              <a:solidFill>
                <a:schemeClr val="tx2"/>
              </a:solidFill>
            </a:endParaRPr>
          </a:p>
        </p:txBody>
      </p:sp>
      <p:sp>
        <p:nvSpPr>
          <p:cNvPr id="17" name="TextBox 10"/>
          <p:cNvSpPr txBox="1"/>
          <p:nvPr/>
        </p:nvSpPr>
        <p:spPr>
          <a:xfrm>
            <a:off x="-10391" y="6276153"/>
            <a:ext cx="914400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r>
              <a:rPr lang="ru-RU" sz="1000" i="1" dirty="0" smtClean="0">
                <a:solidFill>
                  <a:schemeClr val="tx2"/>
                </a:solidFill>
              </a:rPr>
              <a:t>*- </a:t>
            </a:r>
            <a:r>
              <a:rPr lang="ru-RU" sz="1000" i="1" dirty="0">
                <a:solidFill>
                  <a:schemeClr val="tx2"/>
                </a:solidFill>
              </a:rPr>
              <a:t>В расчете </a:t>
            </a:r>
            <a:r>
              <a:rPr lang="ru-RU" sz="1000" i="1" dirty="0" err="1">
                <a:solidFill>
                  <a:schemeClr val="tx2"/>
                </a:solidFill>
              </a:rPr>
              <a:t>бенчмаркинга</a:t>
            </a:r>
            <a:r>
              <a:rPr lang="ru-RU" sz="1000" i="1" dirty="0">
                <a:solidFill>
                  <a:schemeClr val="tx2"/>
                </a:solidFill>
              </a:rPr>
              <a:t>, в объем разногласий по потерям </a:t>
            </a:r>
            <a:r>
              <a:rPr lang="ru-RU" sz="1000" i="1" dirty="0" err="1">
                <a:solidFill>
                  <a:schemeClr val="tx2"/>
                </a:solidFill>
              </a:rPr>
              <a:t>ээ</a:t>
            </a:r>
            <a:r>
              <a:rPr lang="ru-RU" sz="1000" i="1" dirty="0">
                <a:solidFill>
                  <a:schemeClr val="tx2"/>
                </a:solidFill>
              </a:rPr>
              <a:t> входят разногласия по объему потерь </a:t>
            </a:r>
            <a:r>
              <a:rPr lang="ru-RU" sz="1000" i="1" dirty="0" err="1" smtClean="0">
                <a:solidFill>
                  <a:schemeClr val="tx2"/>
                </a:solidFill>
              </a:rPr>
              <a:t>ээ</a:t>
            </a:r>
            <a:r>
              <a:rPr lang="ru-RU" sz="1000" i="1" dirty="0" smtClean="0">
                <a:solidFill>
                  <a:schemeClr val="tx2"/>
                </a:solidFill>
              </a:rPr>
              <a:t> и </a:t>
            </a:r>
            <a:r>
              <a:rPr lang="ru-RU" sz="1000" i="1" dirty="0">
                <a:solidFill>
                  <a:schemeClr val="tx2"/>
                </a:solidFill>
              </a:rPr>
              <a:t>объем БУ принятого ГП на отлагательной основе)</a:t>
            </a:r>
          </a:p>
        </p:txBody>
      </p:sp>
    </p:spTree>
    <p:extLst>
      <p:ext uri="{BB962C8B-B14F-4D97-AF65-F5344CB8AC3E}">
        <p14:creationId xmlns:p14="http://schemas.microsoft.com/office/powerpoint/2010/main" val="4092119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2435371" y="6424612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6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-85725" y="0"/>
            <a:ext cx="911965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РЭС филиалов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ПАО «МРСК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Юга в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части снижения потерь электрической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latin typeface="Times New Roman" pitchFamily="18" charset="0"/>
                <a:cs typeface="Times New Roman" pitchFamily="18" charset="0"/>
              </a:rPr>
              <a:t>месяцев 2017 </a:t>
            </a:r>
            <a:r>
              <a:rPr lang="ru-RU" altLang="ru-RU" sz="2400" b="1" dirty="0" smtClean="0"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sz="4800" b="1" dirty="0" smtClean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Диаграмма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83611271"/>
              </p:ext>
            </p:extLst>
          </p:nvPr>
        </p:nvGraphicFramePr>
        <p:xfrm>
          <a:off x="0" y="4673162"/>
          <a:ext cx="9144000" cy="201858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0751839"/>
              </p:ext>
            </p:extLst>
          </p:nvPr>
        </p:nvGraphicFramePr>
        <p:xfrm>
          <a:off x="0" y="649802"/>
          <a:ext cx="6538452" cy="402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2446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491397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69459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694592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674644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  <a:gridCol w="658762">
                  <a:extLst>
                    <a:ext uri="{9D8B030D-6E8A-4147-A177-3AD203B41FA5}">
                      <a16:colId xmlns="" xmlns:a16="http://schemas.microsoft.com/office/drawing/2014/main" val="2000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№</a:t>
                      </a:r>
                    </a:p>
                    <a:p>
                      <a:r>
                        <a:rPr lang="ru-RU" sz="1200" dirty="0" smtClean="0"/>
                        <a:t>№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Наименование показателя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АЭ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ВЭ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КЭ</a:t>
                      </a:r>
                      <a:endParaRPr lang="ru-RU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dirty="0" smtClean="0"/>
                        <a:t>РЭ</a:t>
                      </a:r>
                      <a:endParaRPr lang="ru-RU" sz="1200" dirty="0"/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1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Уровень потерь электроэнергии в распределительных сетях РЭС 10-0,4 </a:t>
                      </a:r>
                      <a:r>
                        <a:rPr lang="ru-RU" sz="1200" dirty="0" err="1" smtClean="0"/>
                        <a:t>кВ</a:t>
                      </a:r>
                      <a:r>
                        <a:rPr lang="ru-RU" sz="1200" dirty="0" smtClean="0"/>
                        <a:t> 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2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Динамика уровня потерь электроэнергии в распределительных сетях РЭС 10-0,4 </a:t>
                      </a:r>
                      <a:r>
                        <a:rPr lang="ru-RU" sz="1200" dirty="0" err="1" smtClean="0"/>
                        <a:t>кВ</a:t>
                      </a:r>
                      <a:r>
                        <a:rPr lang="ru-RU" sz="1200" dirty="0" smtClean="0"/>
                        <a:t> 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 smtClean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smtClean="0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4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9525" marR="9525" marT="9525" marB="0" anchor="ctr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3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Удельная эффективность работы персонала филиала/ПО/РЭС по выявлению неучтенного потребления электрической энергии, шт.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1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2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3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4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Удельная эффективность работы персонала филиала/ПО/РЭС по выявлению неучтенного потребления электрической энергии, </a:t>
                      </a:r>
                      <a:r>
                        <a:rPr lang="ru-RU" sz="1200" dirty="0" err="1" smtClean="0"/>
                        <a:t>кВтч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1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2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 dirty="0">
                          <a:effectLst/>
                        </a:rPr>
                        <a:t>4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u="none" strike="noStrike">
                          <a:effectLst/>
                        </a:rPr>
                        <a:t>3</a:t>
                      </a:r>
                      <a:endParaRPr lang="ru-RU" sz="12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5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Уровень разногласий по объему потерь электрической энергии 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6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200" dirty="0" smtClean="0"/>
                        <a:t>Динамика уровня разногласий по потерям электроэнергии за отчетный  период</a:t>
                      </a:r>
                      <a:endParaRPr lang="ru-RU" sz="1200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ru-RU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81897">
                <a:tc>
                  <a:txBody>
                    <a:bodyPr/>
                    <a:lstStyle/>
                    <a:p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/>
                        <a:t>Итого</a:t>
                      </a:r>
                    </a:p>
                    <a:p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1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2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3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solidFill>
                            <a:srgbClr val="FF0000"/>
                          </a:solidFill>
                        </a:rPr>
                        <a:t>4</a:t>
                      </a:r>
                      <a:endParaRPr lang="ru-RU" sz="1200" b="1" dirty="0">
                        <a:solidFill>
                          <a:srgbClr val="FF0000"/>
                        </a:solidFill>
                      </a:endParaRPr>
                    </a:p>
                  </a:txBody>
                  <a:tcPr anchor="ctr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</a:tbl>
          </a:graphicData>
        </a:graphic>
      </p:graphicFrame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8400763"/>
              </p:ext>
            </p:extLst>
          </p:nvPr>
        </p:nvGraphicFramePr>
        <p:xfrm>
          <a:off x="6614670" y="656151"/>
          <a:ext cx="252933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2933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2872">
                <a:tc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Лучшие  результаты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9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ПО Волгоградские ЭС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 место – Северный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РЭС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(Астраханьэнерго)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Ики-Бурульский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РЭС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(Калмэнерго)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baseline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место 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Центральный</a:t>
                      </a:r>
                      <a:r>
                        <a:rPr lang="ru-RU" sz="120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РЭС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(Астраханьэнерго)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3213388"/>
              </p:ext>
            </p:extLst>
          </p:nvPr>
        </p:nvGraphicFramePr>
        <p:xfrm>
          <a:off x="6708938" y="2740025"/>
          <a:ext cx="2435062" cy="2042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35062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192872">
                <a:tc>
                  <a:txBody>
                    <a:bodyPr/>
                    <a:lstStyle/>
                    <a:p>
                      <a:pPr algn="ctr"/>
                      <a:r>
                        <a:rPr lang="ru-RU" sz="1400" b="1" kern="1200" dirty="0" smtClean="0">
                          <a:solidFill>
                            <a:schemeClr val="lt1"/>
                          </a:solidFill>
                          <a:latin typeface="+mn-lt"/>
                          <a:ea typeface="+mn-ea"/>
                          <a:cs typeface="Times New Roman" pitchFamily="18" charset="0"/>
                        </a:rPr>
                        <a:t>Наихудшие результаты</a:t>
                      </a:r>
                      <a:endParaRPr lang="ru-RU" sz="1400" b="1" kern="1200" dirty="0">
                        <a:solidFill>
                          <a:schemeClr val="lt1"/>
                        </a:solidFill>
                        <a:latin typeface="+mn-lt"/>
                        <a:ea typeface="+mn-ea"/>
                        <a:cs typeface="Times New Roman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049052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ПО Южные ЭС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1 место 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Палласовский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РЭС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(ЛЭС, Волгоградэнерго)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Кашарский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РЭС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(СЭС, Ростовэнерго)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Чалтырьский</a:t>
                      </a:r>
                      <a:r>
                        <a:rPr lang="ru-RU" sz="120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РЭС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(ЮЗЭС ,Ростовэнерго)</a:t>
                      </a: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208177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2435371" y="6424612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7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-67058" y="73152"/>
            <a:ext cx="9119658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(</a:t>
            </a:r>
            <a:r>
              <a:rPr lang="ru-RU" altLang="ru-RU" sz="2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деятельности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РЭС филиалов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ПАО «МРСК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Юга в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части снижения потерь электрической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месяцев 2017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1444985"/>
              </p:ext>
            </p:extLst>
          </p:nvPr>
        </p:nvGraphicFramePr>
        <p:xfrm>
          <a:off x="1" y="912181"/>
          <a:ext cx="9144000" cy="206876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8036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2170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89912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404434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89912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129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Лучшие  результаты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297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Астраханьэнерго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Волгоградэнерго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err="1" smtClean="0">
                          <a:solidFill>
                            <a:schemeClr val="tx2"/>
                          </a:solidFill>
                        </a:rPr>
                        <a:t>Калмэнерго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Ростовэнерго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30092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2653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РЭС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Северный</a:t>
                      </a: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Приволжский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Лиманский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Волгоградские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</a:t>
                      </a:r>
                      <a:r>
                        <a:rPr lang="ru-RU" sz="1200" dirty="0" err="1" smtClean="0">
                          <a:latin typeface="+mn-lt"/>
                          <a:cs typeface="Times New Roman" pitchFamily="18" charset="0"/>
                        </a:rPr>
                        <a:t>Городищенский</a:t>
                      </a: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Городской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Волжский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 </a:t>
                      </a:r>
                      <a:r>
                        <a:rPr lang="ru-RU" sz="1200" dirty="0" err="1" smtClean="0">
                          <a:latin typeface="+mn-lt"/>
                          <a:cs typeface="Times New Roman" pitchFamily="18" charset="0"/>
                        </a:rPr>
                        <a:t>Ики-Бурульский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Троицкий </a:t>
                      </a: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Черноземельский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Центральные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Семикаракорский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Октябрьский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err="1" smtClean="0">
                          <a:latin typeface="+mn-lt"/>
                          <a:cs typeface="Times New Roman" pitchFamily="18" charset="0"/>
                        </a:rPr>
                        <a:t>Аксайский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2503835"/>
              </p:ext>
            </p:extLst>
          </p:nvPr>
        </p:nvGraphicFramePr>
        <p:xfrm>
          <a:off x="0" y="3460309"/>
          <a:ext cx="9070848" cy="185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40080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91109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2157984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  <a:gridCol w="2205207">
                  <a:extLst>
                    <a:ext uri="{9D8B030D-6E8A-4147-A177-3AD203B41FA5}">
                      <a16:colId xmlns="" xmlns:a16="http://schemas.microsoft.com/office/drawing/2014/main" val="20003"/>
                    </a:ext>
                  </a:extLst>
                </a:gridCol>
                <a:gridCol w="2156481">
                  <a:extLst>
                    <a:ext uri="{9D8B030D-6E8A-4147-A177-3AD203B41FA5}">
                      <a16:colId xmlns="" xmlns:a16="http://schemas.microsoft.com/office/drawing/2014/main" val="20004"/>
                    </a:ext>
                  </a:extLst>
                </a:gridCol>
              </a:tblGrid>
              <a:tr h="231297">
                <a:tc gridSpan="5">
                  <a:txBody>
                    <a:bodyPr/>
                    <a:lstStyle/>
                    <a:p>
                      <a:pPr algn="ctr"/>
                      <a:r>
                        <a:rPr lang="ru-RU" sz="1400" dirty="0" smtClean="0">
                          <a:latin typeface="+mn-lt"/>
                          <a:cs typeface="Times New Roman" pitchFamily="18" charset="0"/>
                        </a:rPr>
                        <a:t>Наихудшие результаты</a:t>
                      </a:r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/>
                      <a:endParaRPr lang="ru-RU" sz="1400" dirty="0">
                        <a:latin typeface="+mn-lt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231297">
                <a:tc>
                  <a:txBody>
                    <a:bodyPr/>
                    <a:lstStyle/>
                    <a:p>
                      <a:endParaRPr lang="ru-RU" sz="1200" dirty="0"/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Астраханьэнерго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Волгоградэнерго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err="1" smtClean="0">
                          <a:solidFill>
                            <a:schemeClr val="tx2"/>
                          </a:solidFill>
                        </a:rPr>
                        <a:t>Калмэнерго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ru-RU" sz="1200" b="1" dirty="0" smtClean="0">
                          <a:solidFill>
                            <a:schemeClr val="tx2"/>
                          </a:solidFill>
                        </a:rPr>
                        <a:t>Ростовэнерго</a:t>
                      </a:r>
                      <a:endParaRPr lang="ru-RU" sz="1200" b="1" dirty="0">
                        <a:solidFill>
                          <a:schemeClr val="tx2"/>
                        </a:solidFill>
                      </a:endParaRPr>
                    </a:p>
                  </a:txBody>
                  <a:tcPr>
                    <a:solidFill>
                      <a:schemeClr val="accent1">
                        <a:lumMod val="40000"/>
                        <a:lumOff val="60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0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688019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ПО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РЭС</a:t>
                      </a: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Черноярский</a:t>
                      </a: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Володарский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Красноярский 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err="1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Камышинские</a:t>
                      </a: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lang="ru-RU" sz="1200" dirty="0" err="1" smtClean="0">
                          <a:latin typeface="+mn-lt"/>
                          <a:cs typeface="Times New Roman" pitchFamily="18" charset="0"/>
                        </a:rPr>
                        <a:t>Петроввальский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Палласовский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Ольховский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Юстинский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 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dirty="0" err="1" smtClean="0">
                          <a:latin typeface="+mn-lt"/>
                          <a:cs typeface="Times New Roman" pitchFamily="18" charset="0"/>
                        </a:rPr>
                        <a:t>Приютненский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Октябрьский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solidFill>
                            <a:srgbClr val="FF0000"/>
                          </a:solidFill>
                          <a:latin typeface="+mn-lt"/>
                          <a:cs typeface="Times New Roman" pitchFamily="18" charset="0"/>
                        </a:rPr>
                        <a:t>Южные 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1 место – Азовский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2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</a:t>
                      </a:r>
                      <a:r>
                        <a:rPr lang="ru-RU" sz="1200" b="0" baseline="0" dirty="0" err="1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Чалтырьский</a:t>
                      </a:r>
                      <a:r>
                        <a:rPr lang="ru-RU" sz="1200" b="0" baseline="0" dirty="0" smtClean="0">
                          <a:solidFill>
                            <a:schemeClr val="tx1"/>
                          </a:solidFill>
                          <a:latin typeface="+mn-lt"/>
                          <a:cs typeface="Times New Roman" pitchFamily="18" charset="0"/>
                        </a:rPr>
                        <a:t> </a:t>
                      </a:r>
                      <a:endParaRPr lang="ru-RU" sz="1200" dirty="0" smtClean="0">
                        <a:latin typeface="+mn-lt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3</a:t>
                      </a:r>
                      <a:r>
                        <a:rPr lang="ru-RU" sz="1200" baseline="0" dirty="0" smtClean="0">
                          <a:latin typeface="+mn-lt"/>
                          <a:cs typeface="Times New Roman" pitchFamily="18" charset="0"/>
                        </a:rPr>
                        <a:t> место </a:t>
                      </a:r>
                      <a:r>
                        <a:rPr lang="ru-RU" sz="1200" dirty="0" smtClean="0">
                          <a:latin typeface="+mn-lt"/>
                          <a:cs typeface="Times New Roman" pitchFamily="18" charset="0"/>
                        </a:rPr>
                        <a:t>– Константиновский</a:t>
                      </a:r>
                      <a:endParaRPr lang="ru-RU" sz="1200" b="0" baseline="0" dirty="0" smtClean="0">
                        <a:solidFill>
                          <a:schemeClr val="tx1"/>
                        </a:solidFill>
                        <a:latin typeface="+mn-lt"/>
                        <a:cs typeface="Times New Roman" pitchFamily="18" charset="0"/>
                      </a:endParaRPr>
                    </a:p>
                  </a:txBody>
                  <a:tcPr>
                    <a:solidFill>
                      <a:srgbClr val="CCFFFF"/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5159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064160" y="2410235"/>
            <a:ext cx="5536176" cy="1325563"/>
          </a:xfrm>
        </p:spPr>
        <p:txBody>
          <a:bodyPr/>
          <a:lstStyle/>
          <a:p>
            <a:r>
              <a:rPr lang="ru-RU" dirty="0" smtClean="0">
                <a:latin typeface="+mn-lt"/>
              </a:rPr>
              <a:t>Спасибо за внимание!</a:t>
            </a:r>
            <a:endParaRPr lang="ru-RU" dirty="0">
              <a:latin typeface="+mn-lt"/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1F367D-720F-4FC2-A0A3-F0AFB800C735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8056685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0" name="Номер слайда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3" name="Номер слайда 1"/>
          <p:cNvSpPr txBox="1">
            <a:spLocks/>
          </p:cNvSpPr>
          <p:nvPr/>
        </p:nvSpPr>
        <p:spPr>
          <a:xfrm>
            <a:off x="2435371" y="6424612"/>
            <a:ext cx="2057400" cy="36512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lIns="91440" tIns="45720" rIns="91440" bIns="45720" rtlCol="0" anchor="ctr"/>
          <a:lstStyle>
            <a:defPPr>
              <a:defRPr lang="ru-RU"/>
            </a:defPPr>
            <a:lvl1pPr marL="0" algn="r" defTabSz="914400" rtl="0" eaLnBrk="0" latinLnBrk="0" hangingPunct="0">
              <a:defRPr sz="1400" b="1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1pPr>
            <a:lvl2pPr marL="742950" indent="-28575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2pPr>
            <a:lvl3pPr marL="11430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3pPr>
            <a:lvl4pPr marL="16002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4pPr>
            <a:lvl5pPr marL="2057400" indent="-228600" algn="l" defTabSz="914400" rtl="0" eaLnBrk="0" latinLnBrk="0" hangingPunct="0"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5pPr>
            <a:lvl6pPr marL="25146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6pPr>
            <a:lvl7pPr marL="29718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7pPr>
            <a:lvl8pPr marL="34290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8pPr>
            <a:lvl9pPr marL="3886200" indent="-22860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defRPr sz="1800" kern="1200">
                <a:solidFill>
                  <a:schemeClr val="tx1"/>
                </a:solidFill>
                <a:latin typeface="Arial" charset="0"/>
                <a:ea typeface="+mn-ea"/>
                <a:cs typeface="Arial" charset="0"/>
              </a:defRPr>
            </a:lvl9pPr>
          </a:lstStyle>
          <a:p>
            <a:pPr eaLnBrk="1" hangingPunct="1"/>
            <a:fld id="{CC0A5E2E-95AB-492E-BA2A-57C54496ED11}" type="slidenum">
              <a:rPr lang="ru-RU" altLang="ru-RU" smtClean="0">
                <a:solidFill>
                  <a:srgbClr val="000000"/>
                </a:solidFill>
              </a:rPr>
              <a:pPr eaLnBrk="1" hangingPunct="1"/>
              <a:t>9</a:t>
            </a:fld>
            <a:endParaRPr lang="ru-RU" altLang="ru-RU" smtClean="0">
              <a:solidFill>
                <a:srgbClr val="000000"/>
              </a:solidFill>
            </a:endParaRPr>
          </a:p>
        </p:txBody>
      </p:sp>
      <p:sp>
        <p:nvSpPr>
          <p:cNvPr id="4" name="Заголовок 2"/>
          <p:cNvSpPr txBox="1">
            <a:spLocks/>
          </p:cNvSpPr>
          <p:nvPr/>
        </p:nvSpPr>
        <p:spPr>
          <a:xfrm>
            <a:off x="0" y="0"/>
            <a:ext cx="9267290" cy="595288"/>
          </a:xfrm>
          <a:prstGeom prst="rect">
            <a:avLst/>
          </a:prstGeom>
        </p:spPr>
        <p:txBody>
          <a:bodyPr vert="horz" lIns="91411" tIns="45705" rIns="91411" bIns="45705" rtlCol="0" anchor="t">
            <a:normAutofit fontScale="675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defTabSz="1001713">
              <a:lnSpc>
                <a:spcPct val="120000"/>
              </a:lnSpc>
            </a:pP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Сравнительный анализ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(</a:t>
            </a:r>
            <a:r>
              <a:rPr lang="ru-RU" altLang="ru-RU" sz="2400" b="1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бенчмаркинг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)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деятельности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РЭС филиала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ПАО «МРСК Юга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»-«Астраханьэнерго»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в части снижения потерь электрической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энергии за 12 </a:t>
            </a:r>
            <a:r>
              <a:rPr lang="ru-RU" altLang="ru-RU" sz="2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месяцев 2017 </a:t>
            </a:r>
            <a:r>
              <a:rPr lang="ru-RU" altLang="ru-RU" sz="2400" b="1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года</a:t>
            </a:r>
            <a:endParaRPr lang="ru-RU" altLang="ru-RU" sz="4800" b="1" dirty="0" smtClean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30060" y="748127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Уровень потерь в сетях 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%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75159330"/>
              </p:ext>
            </p:extLst>
          </p:nvPr>
        </p:nvGraphicFramePr>
        <p:xfrm>
          <a:off x="6754752" y="1208218"/>
          <a:ext cx="2467897" cy="1691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уровню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Северный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Приволжский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Лиманский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уровню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Черноярский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Володарский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Красноярский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7" name="Прямоугольник 6"/>
          <p:cNvSpPr/>
          <p:nvPr/>
        </p:nvSpPr>
        <p:spPr>
          <a:xfrm>
            <a:off x="230062" y="3615970"/>
            <a:ext cx="4542817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Динамика снижения потерь в сетях РЭС 10-0,4 </a:t>
            </a:r>
            <a:r>
              <a:rPr lang="ru-RU" sz="1400" dirty="0" err="1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кВ</a:t>
            </a:r>
            <a:r>
              <a:rPr lang="ru-RU" sz="1400" dirty="0" smtClean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, %</a:t>
            </a:r>
            <a:endParaRPr lang="ru-RU" sz="1400" dirty="0">
              <a:solidFill>
                <a:prstClr val="black"/>
              </a:solidFill>
            </a:endParaRP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11806174"/>
              </p:ext>
            </p:extLst>
          </p:nvPr>
        </p:nvGraphicFramePr>
        <p:xfrm>
          <a:off x="6774423" y="3769858"/>
          <a:ext cx="2467897" cy="18516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67897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</a:tblGrid>
              <a:tr h="553541"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Лучшие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Приволжский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Северный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Лиманский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Худшие РЭС по динамике</a:t>
                      </a:r>
                      <a:r>
                        <a:rPr lang="ru-RU" sz="1050" b="1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снижения</a:t>
                      </a:r>
                      <a:r>
                        <a:rPr lang="ru-RU" sz="1050" b="1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потерь ЭЭ: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1. </a:t>
                      </a:r>
                      <a:r>
                        <a:rPr lang="ru-RU" sz="1050" b="0" baseline="0" dirty="0" err="1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Черноярский</a:t>
                      </a: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2. Красноярский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050" b="0" baseline="0" dirty="0" smtClean="0">
                          <a:solidFill>
                            <a:schemeClr val="tx1"/>
                          </a:solidFill>
                          <a:latin typeface="Times New Roman" pitchFamily="18" charset="0"/>
                          <a:cs typeface="Times New Roman" pitchFamily="18" charset="0"/>
                        </a:rPr>
                        <a:t>3. Володарский РЭС</a:t>
                      </a:r>
                    </a:p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050" b="0" baseline="0" dirty="0" smtClean="0">
                        <a:solidFill>
                          <a:schemeClr val="tx1"/>
                        </a:solidFill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>
                    <a:noFill/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</a:tbl>
          </a:graphicData>
        </a:graphic>
      </p:graphicFrame>
      <p:sp>
        <p:nvSpPr>
          <p:cNvPr id="13" name="Прямоугольная выноска 12"/>
          <p:cNvSpPr/>
          <p:nvPr/>
        </p:nvSpPr>
        <p:spPr>
          <a:xfrm>
            <a:off x="5345713" y="748127"/>
            <a:ext cx="1182255" cy="572655"/>
          </a:xfrm>
          <a:prstGeom prst="wedgeRectCallout">
            <a:avLst>
              <a:gd name="adj1" fmla="val -47048"/>
              <a:gd name="adj2" fmla="val 181678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Астраханьэнерго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19,67%</a:t>
            </a:r>
            <a:endParaRPr lang="ru-RU" sz="1000" dirty="0">
              <a:solidFill>
                <a:prstClr val="black"/>
              </a:solidFill>
            </a:endParaRPr>
          </a:p>
        </p:txBody>
      </p:sp>
      <p:sp>
        <p:nvSpPr>
          <p:cNvPr id="14" name="Прямоугольная выноска 13"/>
          <p:cNvSpPr/>
          <p:nvPr/>
        </p:nvSpPr>
        <p:spPr>
          <a:xfrm>
            <a:off x="4591395" y="3342781"/>
            <a:ext cx="1182255" cy="572655"/>
          </a:xfrm>
          <a:prstGeom prst="wedgeRectCallout">
            <a:avLst>
              <a:gd name="adj1" fmla="val -55169"/>
              <a:gd name="adj2" fmla="val 143887"/>
            </a:avLst>
          </a:prstGeom>
          <a:noFill/>
          <a:ln>
            <a:solidFill>
              <a:srgbClr val="CCCCFF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Астраханьэнерго </a:t>
            </a:r>
          </a:p>
          <a:p>
            <a:pPr algn="ctr"/>
            <a:r>
              <a:rPr lang="ru-RU" sz="1000" dirty="0" smtClean="0">
                <a:solidFill>
                  <a:prstClr val="black"/>
                </a:solidFill>
              </a:rPr>
              <a:t>-38,75%</a:t>
            </a:r>
            <a:endParaRPr lang="ru-RU" sz="1000" dirty="0">
              <a:solidFill>
                <a:prstClr val="black"/>
              </a:solidFill>
            </a:endParaRPr>
          </a:p>
        </p:txBody>
      </p:sp>
      <p:graphicFrame>
        <p:nvGraphicFramePr>
          <p:cNvPr id="15" name="Диаграмма 1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80878258"/>
              </p:ext>
            </p:extLst>
          </p:nvPr>
        </p:nvGraphicFramePr>
        <p:xfrm>
          <a:off x="33421" y="1215546"/>
          <a:ext cx="6861300" cy="213497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16" name="Диаграмма 1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4164557"/>
              </p:ext>
            </p:extLst>
          </p:nvPr>
        </p:nvGraphicFramePr>
        <p:xfrm>
          <a:off x="11258" y="3923747"/>
          <a:ext cx="6905625" cy="252142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1200656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Новая подложка дек.2016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0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2_Специальное оформление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5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6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7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mbria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24396</TotalTime>
  <Words>3575</Words>
  <Application>Microsoft Office PowerPoint</Application>
  <PresentationFormat>Экран (4:3)</PresentationFormat>
  <Paragraphs>966</Paragraphs>
  <Slides>19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5</vt:i4>
      </vt:variant>
      <vt:variant>
        <vt:lpstr>Заголовки слайдов</vt:lpstr>
      </vt:variant>
      <vt:variant>
        <vt:i4>19</vt:i4>
      </vt:variant>
    </vt:vector>
  </HeadingPairs>
  <TitlesOfParts>
    <vt:vector size="24" baseType="lpstr">
      <vt:lpstr>Новая подложка дек.2016</vt:lpstr>
      <vt:lpstr>10_Специальное оформление</vt:lpstr>
      <vt:lpstr>11_Специальное оформление</vt:lpstr>
      <vt:lpstr>1_Специальное оформление</vt:lpstr>
      <vt:lpstr>12_Специальное оформление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Спасибо за внимание!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Тюканько А.С.</dc:creator>
  <cp:lastModifiedBy>Цховребова Елизавета Сергеевна</cp:lastModifiedBy>
  <cp:revision>1157</cp:revision>
  <cp:lastPrinted>2018-03-06T11:32:43Z</cp:lastPrinted>
  <dcterms:created xsi:type="dcterms:W3CDTF">2015-09-17T09:27:38Z</dcterms:created>
  <dcterms:modified xsi:type="dcterms:W3CDTF">2018-03-13T12:31:45Z</dcterms:modified>
</cp:coreProperties>
</file>